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369" r:id="rId3"/>
    <p:sldId id="376" r:id="rId4"/>
    <p:sldId id="259" r:id="rId5"/>
    <p:sldId id="260" r:id="rId6"/>
    <p:sldId id="261" r:id="rId7"/>
    <p:sldId id="377" r:id="rId8"/>
    <p:sldId id="270" r:id="rId9"/>
    <p:sldId id="279" r:id="rId10"/>
    <p:sldId id="272" r:id="rId11"/>
    <p:sldId id="271" r:id="rId12"/>
    <p:sldId id="280" r:id="rId13"/>
    <p:sldId id="273" r:id="rId14"/>
    <p:sldId id="281" r:id="rId15"/>
    <p:sldId id="283" r:id="rId16"/>
    <p:sldId id="274" r:id="rId17"/>
    <p:sldId id="284" r:id="rId18"/>
    <p:sldId id="350" r:id="rId19"/>
    <p:sldId id="378" r:id="rId20"/>
    <p:sldId id="275" r:id="rId21"/>
    <p:sldId id="351" r:id="rId22"/>
    <p:sldId id="288" r:id="rId23"/>
    <p:sldId id="263" r:id="rId24"/>
    <p:sldId id="264" r:id="rId25"/>
    <p:sldId id="370" r:id="rId26"/>
    <p:sldId id="266" r:id="rId27"/>
    <p:sldId id="267" r:id="rId28"/>
    <p:sldId id="268" r:id="rId29"/>
    <p:sldId id="269" r:id="rId30"/>
    <p:sldId id="321" r:id="rId31"/>
    <p:sldId id="322" r:id="rId32"/>
    <p:sldId id="323" r:id="rId33"/>
    <p:sldId id="379" r:id="rId34"/>
    <p:sldId id="276" r:id="rId35"/>
    <p:sldId id="289" r:id="rId36"/>
    <p:sldId id="290" r:id="rId37"/>
    <p:sldId id="277" r:id="rId38"/>
    <p:sldId id="380" r:id="rId39"/>
    <p:sldId id="293" r:id="rId40"/>
    <p:sldId id="294" r:id="rId41"/>
    <p:sldId id="295" r:id="rId42"/>
    <p:sldId id="296" r:id="rId43"/>
    <p:sldId id="297" r:id="rId44"/>
    <p:sldId id="357" r:id="rId45"/>
    <p:sldId id="358" r:id="rId46"/>
    <p:sldId id="299" r:id="rId47"/>
    <p:sldId id="300" r:id="rId48"/>
    <p:sldId id="301" r:id="rId49"/>
    <p:sldId id="312" r:id="rId50"/>
    <p:sldId id="313" r:id="rId51"/>
    <p:sldId id="306" r:id="rId52"/>
    <p:sldId id="310" r:id="rId53"/>
    <p:sldId id="311" r:id="rId54"/>
    <p:sldId id="307" r:id="rId55"/>
    <p:sldId id="308" r:id="rId56"/>
    <p:sldId id="314" r:id="rId57"/>
    <p:sldId id="381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282" r:id="rId67"/>
    <p:sldId id="333" r:id="rId68"/>
    <p:sldId id="342" r:id="rId69"/>
    <p:sldId id="362" r:id="rId70"/>
    <p:sldId id="361" r:id="rId71"/>
    <p:sldId id="344" r:id="rId72"/>
    <p:sldId id="345" r:id="rId73"/>
    <p:sldId id="346" r:id="rId74"/>
    <p:sldId id="347" r:id="rId75"/>
    <p:sldId id="334" r:id="rId76"/>
    <p:sldId id="335" r:id="rId77"/>
    <p:sldId id="337" r:id="rId78"/>
    <p:sldId id="338" r:id="rId79"/>
    <p:sldId id="339" r:id="rId80"/>
    <p:sldId id="340" r:id="rId81"/>
    <p:sldId id="341" r:id="rId82"/>
    <p:sldId id="382" r:id="rId83"/>
    <p:sldId id="375" r:id="rId84"/>
    <p:sldId id="371" r:id="rId85"/>
    <p:sldId id="372" r:id="rId86"/>
    <p:sldId id="373" r:id="rId87"/>
    <p:sldId id="374" r:id="rId88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4"/>
    <p:restoredTop sz="94620"/>
  </p:normalViewPr>
  <p:slideViewPr>
    <p:cSldViewPr snapToGrid="0" snapToObjects="1">
      <p:cViewPr varScale="1">
        <p:scale>
          <a:sx n="94" d="100"/>
          <a:sy n="94" d="100"/>
        </p:scale>
        <p:origin x="200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B7784-61D3-2342-8A9F-3F84444A3991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2B847-AE0B-4744-A711-89BE83977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629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94eb532f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94eb532f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680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e8d9496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9e8d9496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37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337042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9337042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867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93370425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93370425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88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93370425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93370425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003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e13549f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e13549f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656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e8d9496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9e8d9496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891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f4affdb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f4affdb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530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e7c3915c_5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9e7c3915c_5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880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e7c3915c_5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9e7c3915c_5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13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e7c3915c_5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9e7c3915c_5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78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94eb532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94eb532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102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9e8d9496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9e8d9496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733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9e7c3915c_5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9e7c3915c_5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758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9e7c3915c_5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9e7c3915c_5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469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9e7c3915c_5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9e7c3915c_5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61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4e02276a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4e02276a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77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9e7a1588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9e7a1588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94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9e7a1588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9e7a1588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242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9e7a1588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9e7a1588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558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9e7a1588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9e7a1588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83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9e7a1588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9e7a1588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99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94eb532f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94eb532f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8282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9e8d9496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9e8d9496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1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9e7c3915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9e7c3915c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86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4eb532f0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94eb532f0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0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4eb532f0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94eb532f0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017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43cc74b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43cc74b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899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4eb532f0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94eb532f0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149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e13549f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e13549f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24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56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085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609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718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48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05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02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258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12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78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7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D54E4-3C08-4F48-928B-2C2422E1420A}" type="datetimeFigureOut">
              <a:rPr lang="ru-RU" smtClean="0"/>
              <a:t>02.10.20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D3649-BABE-024F-A8D1-777884DCA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10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61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4" Type="http://schemas.openxmlformats.org/officeDocument/2006/relationships/hyperlink" Target="http://goo.gl/yco14s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4" Type="http://schemas.openxmlformats.org/officeDocument/2006/relationships/hyperlink" Target="http://goo.gl/yco14s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hyperlink" Target="http://goo.gl/yco14s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4.png"/><Relationship Id="rId7" Type="http://schemas.openxmlformats.org/officeDocument/2006/relationships/image" Target="../media/image130.png"/><Relationship Id="rId8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E. Burnaev, </a:t>
            </a:r>
            <a:r>
              <a:rPr lang="en-US" dirty="0" err="1"/>
              <a:t>Skoltech</a:t>
            </a:r>
            <a:endParaRPr lang="ru-RU" dirty="0"/>
          </a:p>
        </p:txBody>
      </p:sp>
      <p:sp>
        <p:nvSpPr>
          <p:cNvPr id="5" name="Название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Inference with Normalizing Flows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05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978198" y="1024672"/>
            <a:ext cx="1995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- observations</a:t>
            </a:r>
            <a:endParaRPr lang="ru-RU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103104"/>
            <a:ext cx="317500" cy="304800"/>
          </a:xfrm>
          <a:prstGeom prst="rect">
            <a:avLst/>
          </a:prstGeom>
        </p:spPr>
      </p:pic>
      <p:sp>
        <p:nvSpPr>
          <p:cNvPr id="8" name="Название 1"/>
          <p:cNvSpPr>
            <a:spLocks noGrp="1"/>
          </p:cNvSpPr>
          <p:nvPr>
            <p:ph type="title"/>
          </p:nvPr>
        </p:nvSpPr>
        <p:spPr>
          <a:xfrm>
            <a:off x="330627" y="14369"/>
            <a:ext cx="8229600" cy="866856"/>
          </a:xfrm>
        </p:spPr>
        <p:txBody>
          <a:bodyPr/>
          <a:lstStyle/>
          <a:p>
            <a:r>
              <a:rPr lang="en-US" b="1" dirty="0" smtClean="0"/>
              <a:t>ELBO</a:t>
            </a:r>
            <a:endParaRPr lang="ru-RU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484" y="1072317"/>
            <a:ext cx="317500" cy="342900"/>
          </a:xfrm>
          <a:prstGeom prst="rect">
            <a:avLst/>
          </a:prstGeom>
        </p:spPr>
      </p:pic>
      <p:sp>
        <p:nvSpPr>
          <p:cNvPr id="11" name="Прямоугольник 9"/>
          <p:cNvSpPr/>
          <p:nvPr/>
        </p:nvSpPr>
        <p:spPr>
          <a:xfrm>
            <a:off x="4162832" y="1024672"/>
            <a:ext cx="232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- latent variables</a:t>
            </a:r>
            <a:endParaRPr lang="ru-RU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" y="1569067"/>
            <a:ext cx="317500" cy="393700"/>
          </a:xfrm>
          <a:prstGeom prst="rect">
            <a:avLst/>
          </a:prstGeom>
        </p:spPr>
      </p:pic>
      <p:sp>
        <p:nvSpPr>
          <p:cNvPr id="12" name="Прямоугольник 9"/>
          <p:cNvSpPr/>
          <p:nvPr/>
        </p:nvSpPr>
        <p:spPr>
          <a:xfrm>
            <a:off x="978198" y="1569067"/>
            <a:ext cx="269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- model parameters</a:t>
            </a:r>
            <a:endParaRPr lang="ru-RU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50" y="2653561"/>
            <a:ext cx="1511300" cy="508000"/>
          </a:xfrm>
          <a:prstGeom prst="rect">
            <a:avLst/>
          </a:prstGeom>
        </p:spPr>
      </p:pic>
      <p:sp>
        <p:nvSpPr>
          <p:cNvPr id="15" name="Прямоугольник 9"/>
          <p:cNvSpPr/>
          <p:nvPr/>
        </p:nvSpPr>
        <p:spPr>
          <a:xfrm>
            <a:off x="2047936" y="2653561"/>
            <a:ext cx="4972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- approximate posterior distribution for the latent variables </a:t>
            </a:r>
            <a:endParaRPr lang="en-US" sz="2400" b="1" dirty="0"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59765"/>
            <a:ext cx="9144000" cy="31690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484" y="1479741"/>
            <a:ext cx="1574800" cy="609600"/>
          </a:xfrm>
          <a:prstGeom prst="rect">
            <a:avLst/>
          </a:prstGeom>
        </p:spPr>
      </p:pic>
      <p:sp>
        <p:nvSpPr>
          <p:cNvPr id="20" name="Прямоугольник 9"/>
          <p:cNvSpPr/>
          <p:nvPr/>
        </p:nvSpPr>
        <p:spPr>
          <a:xfrm>
            <a:off x="5373646" y="1534327"/>
            <a:ext cx="1604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- likelihood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0136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Amortized </a:t>
            </a:r>
            <a:r>
              <a:rPr lang="en-US" b="1" dirty="0" err="1"/>
              <a:t>Variational</a:t>
            </a:r>
            <a:r>
              <a:rPr lang="en-US" b="1" dirty="0"/>
              <a:t> Inference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30627" y="1115512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There are two problems to address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/>
              <a:t>Efficient computation of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b="1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/>
              <a:t>choosing the richest, computationally-feasible approximate posterior distribution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728" y="1531010"/>
            <a:ext cx="4140200" cy="546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868" y="2492608"/>
            <a:ext cx="711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5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Amortized </a:t>
            </a:r>
            <a:r>
              <a:rPr lang="en-US" b="1" dirty="0" err="1"/>
              <a:t>Variational</a:t>
            </a:r>
            <a:r>
              <a:rPr lang="en-US" b="1" dirty="0"/>
              <a:t> Inference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30627" y="1115512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There are two problems to address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/>
              <a:t>Efficient computation of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b="1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/>
              <a:t>choosing the richest, computationally-feasible approximate posterior distribution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728" y="1531010"/>
            <a:ext cx="4140200" cy="546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868" y="2492608"/>
            <a:ext cx="711200" cy="55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3833" y="3993619"/>
            <a:ext cx="81507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To address the first problem, we use two tools: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Monte Carlo gradient estimation and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inference networks, 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which when used together is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referred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to as </a:t>
            </a:r>
          </a:p>
          <a:p>
            <a:r>
              <a:rPr lang="en-US" sz="2400" b="1" i="1" dirty="0">
                <a:latin typeface="Calibri" charset="0"/>
                <a:ea typeface="Calibri" charset="0"/>
                <a:cs typeface="Calibri" charset="0"/>
              </a:rPr>
              <a:t>amortized </a:t>
            </a:r>
            <a:r>
              <a:rPr lang="en-US" sz="2400" b="1" i="1" dirty="0" err="1">
                <a:latin typeface="Calibri" charset="0"/>
                <a:ea typeface="Calibri" charset="0"/>
                <a:cs typeface="Calibri" charset="0"/>
              </a:rPr>
              <a:t>variational</a:t>
            </a:r>
            <a:r>
              <a:rPr lang="en-US" sz="2400" b="1" i="1" dirty="0">
                <a:latin typeface="Calibri" charset="0"/>
                <a:ea typeface="Calibri" charset="0"/>
                <a:cs typeface="Calibri" charset="0"/>
              </a:rPr>
              <a:t> inference</a:t>
            </a: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Stochastic Backpropagation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688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Compute the gradient of the expected log-likelihood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27" y="1767740"/>
            <a:ext cx="3962400" cy="546100"/>
          </a:xfrm>
          <a:prstGeom prst="rect">
            <a:avLst/>
          </a:prstGeom>
        </p:spPr>
      </p:pic>
      <p:sp>
        <p:nvSpPr>
          <p:cNvPr id="5" name="Прямоугольник 9"/>
          <p:cNvSpPr/>
          <p:nvPr/>
        </p:nvSpPr>
        <p:spPr>
          <a:xfrm>
            <a:off x="543418" y="2670201"/>
            <a:ext cx="70629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Doubly-stochastic estimation: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/>
              <a:t>Mini-batches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/>
              <a:t>Monte-Carlo approximation for the expectation</a:t>
            </a:r>
          </a:p>
        </p:txBody>
      </p:sp>
    </p:spTree>
    <p:extLst>
      <p:ext uri="{BB962C8B-B14F-4D97-AF65-F5344CB8AC3E}">
        <p14:creationId xmlns:p14="http://schemas.microsoft.com/office/powerpoint/2010/main" val="6467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Stochastic Backpropagation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688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Compute the gradient of the expected log-likelihood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27" y="1767740"/>
            <a:ext cx="3962400" cy="546100"/>
          </a:xfrm>
          <a:prstGeom prst="rect">
            <a:avLst/>
          </a:prstGeom>
        </p:spPr>
      </p:pic>
      <p:sp>
        <p:nvSpPr>
          <p:cNvPr id="5" name="Прямоугольник 9"/>
          <p:cNvSpPr/>
          <p:nvPr/>
        </p:nvSpPr>
        <p:spPr>
          <a:xfrm>
            <a:off x="543418" y="2670201"/>
            <a:ext cx="8180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Reparameterization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E.g.                   is a 						  with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80" y="3312905"/>
            <a:ext cx="10287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702" y="3309989"/>
            <a:ext cx="21209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957" y="3303300"/>
            <a:ext cx="22987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52" y="3909391"/>
            <a:ext cx="8750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Stochastic Backpropagation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688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Compute the gradient of the expected log-likelihood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27" y="1767740"/>
            <a:ext cx="3962400" cy="546100"/>
          </a:xfrm>
          <a:prstGeom prst="rect">
            <a:avLst/>
          </a:prstGeom>
        </p:spPr>
      </p:pic>
      <p:sp>
        <p:nvSpPr>
          <p:cNvPr id="5" name="Прямоугольник 9"/>
          <p:cNvSpPr/>
          <p:nvPr/>
        </p:nvSpPr>
        <p:spPr>
          <a:xfrm>
            <a:off x="543418" y="2670201"/>
            <a:ext cx="8180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Reparameterization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E.g.                   is a 						  with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80" y="3312905"/>
            <a:ext cx="10287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702" y="3309989"/>
            <a:ext cx="21209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957" y="3303300"/>
            <a:ext cx="22987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52" y="3909391"/>
            <a:ext cx="8750300" cy="63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3418" y="4848811"/>
            <a:ext cx="4715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Backpropagation with Monte Carlo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27" y="5614896"/>
            <a:ext cx="8534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Inference Networks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7" y="1109415"/>
            <a:ext cx="83062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approximate posterior			is represented as inference network </a:t>
            </a:r>
          </a:p>
          <a:p>
            <a:endParaRPr lang="en-US" sz="2400" b="1" dirty="0"/>
          </a:p>
          <a:p>
            <a:r>
              <a:rPr lang="en-US" sz="2400" b="1" dirty="0"/>
              <a:t>Inference Network learns inverse map from observations to latent variables</a:t>
            </a:r>
            <a:endParaRPr lang="ru-RU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19" y="999580"/>
            <a:ext cx="977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0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Inference Networks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7" y="1109415"/>
            <a:ext cx="83062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approximate posterior			is represented as inference network </a:t>
            </a:r>
          </a:p>
          <a:p>
            <a:endParaRPr lang="en-US" sz="2400" b="1" dirty="0"/>
          </a:p>
          <a:p>
            <a:r>
              <a:rPr lang="en-US" sz="2400" b="1" dirty="0"/>
              <a:t>Inference Network learns inverse map from observations to latent variables</a:t>
            </a:r>
          </a:p>
          <a:p>
            <a:endParaRPr lang="en-US" sz="2400" b="1" dirty="0"/>
          </a:p>
          <a:p>
            <a:r>
              <a:rPr lang="en-US" sz="2400" b="1" dirty="0"/>
              <a:t>We avoid computing per data point </a:t>
            </a:r>
            <a:r>
              <a:rPr lang="en-US" sz="2400" b="1" dirty="0" err="1"/>
              <a:t>variational</a:t>
            </a:r>
            <a:r>
              <a:rPr lang="en-US" sz="2400" b="1" dirty="0"/>
              <a:t> </a:t>
            </a:r>
            <a:r>
              <a:rPr lang="en-US" sz="2400" b="1" dirty="0" smtClean="0"/>
              <a:t>parameters to approximate the distribution of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19" y="999580"/>
            <a:ext cx="977900" cy="571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0356" y="4762204"/>
            <a:ext cx="8306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We </a:t>
            </a:r>
            <a:r>
              <a:rPr lang="en-US" sz="2400" b="1" dirty="0"/>
              <a:t>can instead compute a set of global </a:t>
            </a:r>
            <a:r>
              <a:rPr lang="en-US" sz="2400" b="1" dirty="0" err="1"/>
              <a:t>variational</a:t>
            </a:r>
            <a:r>
              <a:rPr lang="en-US" sz="2400" b="1" dirty="0"/>
              <a:t>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227" t="38383" r="64431" b="44334"/>
          <a:stretch/>
        </p:blipFill>
        <p:spPr>
          <a:xfrm>
            <a:off x="4109761" y="4156403"/>
            <a:ext cx="671332" cy="5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Inference Networks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7" y="1109415"/>
            <a:ext cx="83062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approximate posterior			is represented as inference network </a:t>
            </a:r>
          </a:p>
          <a:p>
            <a:endParaRPr lang="en-US" sz="2400" b="1" dirty="0"/>
          </a:p>
          <a:p>
            <a:r>
              <a:rPr lang="en-US" sz="2400" b="1" dirty="0"/>
              <a:t>Inference Network learns inverse map from observations to latent variables</a:t>
            </a:r>
          </a:p>
          <a:p>
            <a:endParaRPr lang="en-US" sz="2400" b="1" dirty="0"/>
          </a:p>
          <a:p>
            <a:r>
              <a:rPr lang="en-US" sz="2400" b="1" dirty="0"/>
              <a:t>We avoid computing per data point </a:t>
            </a:r>
            <a:r>
              <a:rPr lang="en-US" sz="2400" b="1" dirty="0" err="1"/>
              <a:t>variational</a:t>
            </a:r>
            <a:r>
              <a:rPr lang="en-US" sz="2400" b="1" dirty="0"/>
              <a:t> </a:t>
            </a:r>
            <a:r>
              <a:rPr lang="en-US" sz="2400" b="1" dirty="0" smtClean="0"/>
              <a:t>parameters to approximate the distribution of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19" y="999580"/>
            <a:ext cx="977900" cy="571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0356" y="4762204"/>
            <a:ext cx="83062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We </a:t>
            </a:r>
            <a:r>
              <a:rPr lang="en-US" sz="2400" b="1" dirty="0"/>
              <a:t>can instead compute a set of global </a:t>
            </a:r>
            <a:r>
              <a:rPr lang="en-US" sz="2400" b="1" dirty="0" err="1"/>
              <a:t>variational</a:t>
            </a:r>
            <a:r>
              <a:rPr lang="en-US" sz="2400" b="1" dirty="0"/>
              <a:t> </a:t>
            </a:r>
            <a:r>
              <a:rPr lang="en-US" sz="2400" b="1" dirty="0" smtClean="0"/>
              <a:t>parameters</a:t>
            </a:r>
          </a:p>
          <a:p>
            <a:endParaRPr lang="en-US" sz="2400" b="1" dirty="0"/>
          </a:p>
          <a:p>
            <a:r>
              <a:rPr lang="en-US" sz="2400" b="1" dirty="0"/>
              <a:t>The simplest example</a:t>
            </a:r>
          </a:p>
          <a:p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227" t="38383" r="64431" b="44334"/>
          <a:stretch/>
        </p:blipFill>
        <p:spPr>
          <a:xfrm>
            <a:off x="4109761" y="4156403"/>
            <a:ext cx="671332" cy="547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43" y="6104218"/>
            <a:ext cx="7302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Outline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9" y="1109415"/>
            <a:ext cx="84684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Generative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VI revisited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</a:rPr>
              <a:t>Deep Latent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Normalizing Flows (</a:t>
            </a:r>
            <a:r>
              <a:rPr lang="en-US" sz="2400" dirty="0" err="1" smtClean="0"/>
              <a:t>Rezende</a:t>
            </a:r>
            <a:r>
              <a:rPr lang="en-US" sz="2400" dirty="0" smtClean="0"/>
              <a:t>, ICML 2015)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Inference with Normalizing Flows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Tractable Architectures for Normalizing </a:t>
            </a:r>
            <a:r>
              <a:rPr lang="en-US" sz="2400" dirty="0"/>
              <a:t>Flows </a:t>
            </a:r>
            <a:r>
              <a:rPr lang="en-US" sz="2400" dirty="0" smtClean="0"/>
              <a:t>(</a:t>
            </a:r>
            <a:r>
              <a:rPr lang="en-US" sz="2400" dirty="0" err="1" smtClean="0"/>
              <a:t>Dinh</a:t>
            </a:r>
            <a:r>
              <a:rPr lang="en-US" sz="2400" dirty="0" smtClean="0"/>
              <a:t>, ICLR 2017)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Theoretical Concepts: Infinitesimal Flows</a:t>
            </a:r>
            <a:endParaRPr lang="en-US" sz="2400" dirty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96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Outline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9" y="1109415"/>
            <a:ext cx="84684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Generative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VI revisited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Deep Latent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Normalizing Flows (</a:t>
            </a:r>
            <a:r>
              <a:rPr lang="en-US" sz="2400" dirty="0" err="1" smtClean="0"/>
              <a:t>Rezende</a:t>
            </a:r>
            <a:r>
              <a:rPr lang="en-US" sz="2400" dirty="0" smtClean="0"/>
              <a:t>, ICML 2015)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Inference with Normalizing Flows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Tractable Architectures for Normalizing </a:t>
            </a:r>
            <a:r>
              <a:rPr lang="en-US" sz="2400" dirty="0"/>
              <a:t>Flows </a:t>
            </a:r>
            <a:r>
              <a:rPr lang="en-US" sz="2400" dirty="0" smtClean="0"/>
              <a:t>(</a:t>
            </a:r>
            <a:r>
              <a:rPr lang="en-US" sz="2400" dirty="0" err="1" smtClean="0"/>
              <a:t>Dinh</a:t>
            </a:r>
            <a:r>
              <a:rPr lang="en-US" sz="2400" dirty="0" smtClean="0"/>
              <a:t>, ICLR 2017)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Theoretical Concepts: Infinitesimal Flows</a:t>
            </a:r>
            <a:endParaRPr lang="en-US" sz="2400" dirty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Deep Latent Gaussian Models (DLGM)</a:t>
            </a:r>
            <a:endParaRPr lang="ru-RU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755"/>
            <a:ext cx="9144000" cy="14854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5013" y="2645245"/>
            <a:ext cx="69530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layers of Gaussian latent variables          for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layer</a:t>
            </a: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b="1" dirty="0"/>
              <a:t>Non-linear dependency between layers is specified by deep neural networks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010" y="2687810"/>
            <a:ext cx="4445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5244" r="31465" b="75449"/>
          <a:stretch/>
        </p:blipFill>
        <p:spPr>
          <a:xfrm>
            <a:off x="215013" y="2721919"/>
            <a:ext cx="300942" cy="364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3523" t="71668" r="34958"/>
          <a:stretch/>
        </p:blipFill>
        <p:spPr>
          <a:xfrm>
            <a:off x="6794339" y="2749417"/>
            <a:ext cx="138896" cy="4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Deep Latent Gaussian Models (DLGM)</a:t>
            </a:r>
            <a:endParaRPr lang="ru-RU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755"/>
            <a:ext cx="9144000" cy="14854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5013" y="2645245"/>
            <a:ext cx="69530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layers of Gaussian latent variables          for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layer</a:t>
            </a: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b="1" dirty="0"/>
              <a:t>Non-linear dependency between layers is specified by deep neural networks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010" y="2687810"/>
            <a:ext cx="4445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5244" r="31465" b="75449"/>
          <a:stretch/>
        </p:blipFill>
        <p:spPr>
          <a:xfrm>
            <a:off x="215013" y="2721919"/>
            <a:ext cx="300942" cy="364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3523" t="71668" r="34958"/>
          <a:stretch/>
        </p:blipFill>
        <p:spPr>
          <a:xfrm>
            <a:off x="6794339" y="2749417"/>
            <a:ext cx="138896" cy="4208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163" y="4018299"/>
            <a:ext cx="7678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The prior over latent variables is a unit Gaussian 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Includes other models such as factor analysis and PCA, non-linear factor analysis,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677" y="5005401"/>
            <a:ext cx="311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Deep Latent Gaussian Models (DLGM)</a:t>
            </a:r>
            <a:endParaRPr lang="ru-RU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7" y="912755"/>
            <a:ext cx="6999888" cy="3893687"/>
          </a:xfrm>
          <a:prstGeom prst="rect">
            <a:avLst/>
          </a:prstGeom>
        </p:spPr>
      </p:pic>
      <p:sp>
        <p:nvSpPr>
          <p:cNvPr id="8" name="Прямоугольник 9"/>
          <p:cNvSpPr/>
          <p:nvPr/>
        </p:nvSpPr>
        <p:spPr>
          <a:xfrm>
            <a:off x="879751" y="5324063"/>
            <a:ext cx="80014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end-to-end system of DLGM and inference network can be viewed as an encoder-decoder architecture (aka </a:t>
            </a:r>
            <a:r>
              <a:rPr lang="en-US" sz="2400" b="1" dirty="0" err="1"/>
              <a:t>variational</a:t>
            </a:r>
            <a:r>
              <a:rPr lang="en-US" sz="2400" b="1" dirty="0"/>
              <a:t> </a:t>
            </a:r>
            <a:r>
              <a:rPr lang="en-US" sz="2400" b="1" dirty="0" err="1"/>
              <a:t>autoencoder</a:t>
            </a:r>
            <a:r>
              <a:rPr lang="en-US" sz="240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730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675" y="2820895"/>
            <a:ext cx="3403476" cy="255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50" y="2763770"/>
            <a:ext cx="3403476" cy="2552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355550" y="41995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b="1" dirty="0"/>
              <a:t>One-pass generative model</a:t>
            </a:r>
            <a:endParaRPr b="1" dirty="0"/>
          </a:p>
        </p:txBody>
      </p:sp>
      <p:sp>
        <p:nvSpPr>
          <p:cNvPr id="161" name="Google Shape;161;p20"/>
          <p:cNvSpPr/>
          <p:nvPr/>
        </p:nvSpPr>
        <p:spPr>
          <a:xfrm flipH="1">
            <a:off x="4050326" y="2765688"/>
            <a:ext cx="1398900" cy="71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FFFFFF"/>
                </a:solidFill>
              </a:rPr>
              <a:t>inference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4050400" y="4463747"/>
            <a:ext cx="1398900" cy="71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</a:rPr>
              <a:t>g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1799446" y="2283438"/>
            <a:ext cx="5160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 i="1" dirty="0"/>
              <a:t>z</a:t>
            </a:r>
            <a:endParaRPr b="1" i="1" dirty="0"/>
          </a:p>
        </p:txBody>
      </p:sp>
      <p:sp>
        <p:nvSpPr>
          <p:cNvPr id="164" name="Google Shape;164;p20"/>
          <p:cNvSpPr txBox="1"/>
          <p:nvPr/>
        </p:nvSpPr>
        <p:spPr>
          <a:xfrm>
            <a:off x="7200604" y="2283462"/>
            <a:ext cx="4833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 i="1" dirty="0"/>
              <a:t>x</a:t>
            </a:r>
            <a:endParaRPr b="1" i="1" dirty="0"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4895" y="5373500"/>
            <a:ext cx="130509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2490" y="6180526"/>
            <a:ext cx="900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b="1" dirty="0" smtClean="0"/>
              <a:t>g</a:t>
            </a:r>
            <a:r>
              <a:rPr lang="ru-RU" sz="2000" b="1" dirty="0" smtClean="0"/>
              <a:t>(∙) </a:t>
            </a:r>
            <a:r>
              <a:rPr lang="mr-IN" sz="2000" b="1" dirty="0" smtClean="0"/>
              <a:t>–</a:t>
            </a:r>
            <a:r>
              <a:rPr lang="ru-RU" sz="2000" b="1" dirty="0" smtClean="0"/>
              <a:t> </a:t>
            </a:r>
            <a:r>
              <a:rPr lang="en-US" sz="2000" b="1" dirty="0" smtClean="0"/>
              <a:t>is a flow that transforms a simple density of </a:t>
            </a:r>
            <a:r>
              <a:rPr lang="en-US" sz="2000" b="1" i="1" dirty="0" smtClean="0"/>
              <a:t>z</a:t>
            </a:r>
            <a:r>
              <a:rPr lang="en-US" sz="2000" b="1" dirty="0" smtClean="0"/>
              <a:t> to some complex density of </a:t>
            </a:r>
            <a:r>
              <a:rPr lang="en-US" sz="2000" b="1" i="1" dirty="0" smtClean="0"/>
              <a:t>x</a:t>
            </a:r>
            <a:endParaRPr lang="en" sz="2000" b="1" i="1" dirty="0"/>
          </a:p>
        </p:txBody>
      </p:sp>
    </p:spTree>
    <p:extLst>
      <p:ext uri="{BB962C8B-B14F-4D97-AF65-F5344CB8AC3E}">
        <p14:creationId xmlns:p14="http://schemas.microsoft.com/office/powerpoint/2010/main" val="20044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330761" y="4360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b="1" dirty="0"/>
              <a:t>Train via maximum likelihood</a:t>
            </a:r>
            <a:endParaRPr b="1"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311700" y="2631700"/>
            <a:ext cx="8520600" cy="1726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b="1" dirty="0"/>
              <a:t>Maximize</a:t>
            </a:r>
            <a:r>
              <a:rPr lang="en" sz="2400" b="1" dirty="0">
                <a:solidFill>
                  <a:srgbClr val="FFFFFF"/>
                </a:solidFill>
              </a:rPr>
              <a:t> </a:t>
            </a:r>
            <a:r>
              <a:rPr lang="en" sz="2400" b="1" dirty="0" smtClean="0">
                <a:solidFill>
                  <a:srgbClr val="FFFFFF"/>
                </a:solidFill>
              </a:rPr>
              <a:t>f</a:t>
            </a:r>
            <a:endParaRPr sz="3000" b="1" dirty="0"/>
          </a:p>
          <a:p>
            <a:pPr marL="2286000" indent="0">
              <a:buClr>
                <a:schemeClr val="dk1"/>
              </a:buClr>
              <a:buSzPts val="1100"/>
              <a:buNone/>
            </a:pPr>
            <a:endParaRPr sz="30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3000" b="1" dirty="0"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156" y="2631700"/>
            <a:ext cx="2400275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027156" y="3625434"/>
            <a:ext cx="2179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/>
              <a:t>with respect </a:t>
            </a:r>
            <a:r>
              <a:rPr lang="en" sz="2400" b="1" dirty="0" smtClean="0"/>
              <a:t>to</a:t>
            </a:r>
            <a:r>
              <a:rPr lang="en-US" sz="2400" b="1" dirty="0" smtClean="0"/>
              <a:t> </a:t>
            </a:r>
            <a:endParaRPr lang="en" sz="2400" b="1" dirty="0"/>
          </a:p>
        </p:txBody>
      </p:sp>
      <p:pic>
        <p:nvPicPr>
          <p:cNvPr id="7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910" y="3735021"/>
            <a:ext cx="190150" cy="269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3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330761" y="4360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b="1" dirty="0"/>
              <a:t>Train via maximum likelihood</a:t>
            </a:r>
            <a:endParaRPr b="1"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311700" y="2631700"/>
            <a:ext cx="8520600" cy="1726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b="1" dirty="0"/>
              <a:t>Maximize</a:t>
            </a:r>
            <a:r>
              <a:rPr lang="en" sz="2400" b="1" dirty="0">
                <a:solidFill>
                  <a:srgbClr val="FFFFFF"/>
                </a:solidFill>
              </a:rPr>
              <a:t> </a:t>
            </a:r>
            <a:r>
              <a:rPr lang="en" sz="2400" b="1" dirty="0" smtClean="0">
                <a:solidFill>
                  <a:srgbClr val="FFFFFF"/>
                </a:solidFill>
              </a:rPr>
              <a:t>f</a:t>
            </a:r>
            <a:endParaRPr sz="3000" b="1" dirty="0"/>
          </a:p>
          <a:p>
            <a:pPr marL="2286000" indent="0">
              <a:buClr>
                <a:schemeClr val="dk1"/>
              </a:buClr>
              <a:buSzPts val="1100"/>
              <a:buNone/>
            </a:pPr>
            <a:endParaRPr sz="30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3000" b="1" dirty="0"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156" y="2631700"/>
            <a:ext cx="2400275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027156" y="3625434"/>
            <a:ext cx="2179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/>
              <a:t>with respect </a:t>
            </a:r>
            <a:r>
              <a:rPr lang="en" sz="2400" b="1" dirty="0" smtClean="0"/>
              <a:t>to</a:t>
            </a:r>
            <a:r>
              <a:rPr lang="en-US" sz="2400" b="1" dirty="0" smtClean="0"/>
              <a:t> </a:t>
            </a:r>
            <a:endParaRPr lang="en" sz="2400" b="1" dirty="0"/>
          </a:p>
        </p:txBody>
      </p:sp>
      <p:pic>
        <p:nvPicPr>
          <p:cNvPr id="7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910" y="3735021"/>
            <a:ext cx="190150" cy="26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77724" y="4292760"/>
            <a:ext cx="5761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600"/>
              </a:spcBef>
            </a:pPr>
            <a:r>
              <a:rPr lang="en" sz="2400" b="1" dirty="0"/>
              <a:t>… but how do we evaluate </a:t>
            </a:r>
            <a:r>
              <a:rPr lang="en" sz="2400" b="1" dirty="0">
                <a:solidFill>
                  <a:srgbClr val="FFFFFF"/>
                </a:solidFill>
              </a:rPr>
              <a:t>                 </a:t>
            </a:r>
            <a:r>
              <a:rPr lang="en" sz="2400" b="1" dirty="0" err="1">
                <a:solidFill>
                  <a:srgbClr val="FFFFFF"/>
                </a:solidFill>
              </a:rPr>
              <a:t>p_X</a:t>
            </a:r>
            <a:r>
              <a:rPr lang="en" sz="2400" b="1" dirty="0">
                <a:solidFill>
                  <a:srgbClr val="FFFFFF"/>
                </a:solidFill>
              </a:rPr>
              <a:t>(x)</a:t>
            </a:r>
            <a:r>
              <a:rPr lang="en" sz="2400" b="1" dirty="0"/>
              <a:t>?</a:t>
            </a:r>
            <a:endParaRPr lang="en" sz="3200" b="1" dirty="0"/>
          </a:p>
        </p:txBody>
      </p:sp>
      <p:pic>
        <p:nvPicPr>
          <p:cNvPr id="8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3846" y="4256198"/>
            <a:ext cx="1188050" cy="482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5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 descr="dark_example_x.lates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9175" y="2905688"/>
            <a:ext cx="3519750" cy="263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 descr="dark_example_z.lates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625" y="2746651"/>
            <a:ext cx="3519750" cy="263981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489476" y="57417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b="1" dirty="0"/>
              <a:t>Inference via inverse transform</a:t>
            </a:r>
            <a:endParaRPr b="1" dirty="0"/>
          </a:p>
        </p:txBody>
      </p:sp>
      <p:sp>
        <p:nvSpPr>
          <p:cNvPr id="190" name="Google Shape;190;p23"/>
          <p:cNvSpPr/>
          <p:nvPr/>
        </p:nvSpPr>
        <p:spPr>
          <a:xfrm flipH="1">
            <a:off x="4050326" y="2765688"/>
            <a:ext cx="1398900" cy="71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rgbClr val="FFFFFF"/>
                </a:solidFill>
              </a:rPr>
              <a:t>? ? ? 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799446" y="2283438"/>
            <a:ext cx="5160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 i="1" dirty="0"/>
              <a:t>z</a:t>
            </a:r>
            <a:endParaRPr b="1" i="1" dirty="0"/>
          </a:p>
        </p:txBody>
      </p:sp>
      <p:sp>
        <p:nvSpPr>
          <p:cNvPr id="192" name="Google Shape;192;p23"/>
          <p:cNvSpPr txBox="1"/>
          <p:nvPr/>
        </p:nvSpPr>
        <p:spPr>
          <a:xfrm>
            <a:off x="7200604" y="2283462"/>
            <a:ext cx="4833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 i="1" dirty="0"/>
              <a:t>x</a:t>
            </a:r>
            <a:endParaRPr b="1" i="1" dirty="0"/>
          </a:p>
        </p:txBody>
      </p:sp>
      <p:sp>
        <p:nvSpPr>
          <p:cNvPr id="193" name="Google Shape;193;p23"/>
          <p:cNvSpPr/>
          <p:nvPr/>
        </p:nvSpPr>
        <p:spPr>
          <a:xfrm>
            <a:off x="4050400" y="4463747"/>
            <a:ext cx="1398900" cy="71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400">
                <a:solidFill>
                  <a:schemeClr val="lt1"/>
                </a:solidFill>
              </a:rPr>
              <a:t>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4895" y="5373500"/>
            <a:ext cx="1305095" cy="57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764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175" y="2905688"/>
            <a:ext cx="3519750" cy="263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25" y="2746651"/>
            <a:ext cx="3519750" cy="263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/>
          <p:nvPr/>
        </p:nvSpPr>
        <p:spPr>
          <a:xfrm flipH="1">
            <a:off x="4050326" y="2765688"/>
            <a:ext cx="1398900" cy="71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1799446" y="2283438"/>
            <a:ext cx="5160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 dirty="0"/>
              <a:t>z</a:t>
            </a:r>
            <a:endParaRPr b="1" dirty="0"/>
          </a:p>
        </p:txBody>
      </p:sp>
      <p:sp>
        <p:nvSpPr>
          <p:cNvPr id="204" name="Google Shape;204;p24"/>
          <p:cNvSpPr txBox="1"/>
          <p:nvPr/>
        </p:nvSpPr>
        <p:spPr>
          <a:xfrm>
            <a:off x="7200604" y="2283462"/>
            <a:ext cx="4833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 dirty="0"/>
              <a:t>x</a:t>
            </a:r>
            <a:endParaRPr b="1" dirty="0"/>
          </a:p>
        </p:txBody>
      </p:sp>
      <p:sp>
        <p:nvSpPr>
          <p:cNvPr id="205" name="Google Shape;205;p24"/>
          <p:cNvSpPr/>
          <p:nvPr/>
        </p:nvSpPr>
        <p:spPr>
          <a:xfrm>
            <a:off x="4050400" y="4463747"/>
            <a:ext cx="1398900" cy="71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4792350" y="2802695"/>
            <a:ext cx="4833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rgbClr val="FFFFFF"/>
                </a:solidFill>
              </a:rPr>
              <a:t>-1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7" name="Google Shape;207;p24" descr="dark_example_x.lates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9175" y="2905688"/>
            <a:ext cx="3519750" cy="263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 descr="dark_example_z.lates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0625" y="2746651"/>
            <a:ext cx="3519750" cy="263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4895" y="5373500"/>
            <a:ext cx="130509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89;p23"/>
          <p:cNvSpPr txBox="1">
            <a:spLocks noGrp="1"/>
          </p:cNvSpPr>
          <p:nvPr>
            <p:ph type="title"/>
          </p:nvPr>
        </p:nvSpPr>
        <p:spPr>
          <a:xfrm>
            <a:off x="489476" y="57417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b="1" dirty="0"/>
              <a:t>Inference via inverse transform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05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solidFill>
                  <a:srgbClr val="FFFFFF"/>
                </a:solidFill>
              </a:rPr>
              <a:t>f  </a:t>
            </a:r>
            <a:r>
              <a:rPr lang="en-US" sz="3000" b="1" dirty="0" smtClean="0">
                <a:solidFill>
                  <a:srgbClr val="FFFFFF"/>
                </a:solidFill>
              </a:rPr>
              <a:t>     </a:t>
            </a:r>
            <a:r>
              <a:rPr lang="en" sz="3000" b="1" dirty="0" smtClean="0"/>
              <a:t>invertible</a:t>
            </a:r>
            <a:endParaRPr sz="3000" b="1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3000" b="1"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225202" y="36222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b="1" dirty="0"/>
              <a:t>Change of variable formula</a:t>
            </a:r>
            <a:endParaRPr b="1" dirty="0"/>
          </a:p>
        </p:txBody>
      </p:sp>
      <p:sp>
        <p:nvSpPr>
          <p:cNvPr id="216" name="Google Shape;216;p25"/>
          <p:cNvSpPr txBox="1"/>
          <p:nvPr/>
        </p:nvSpPr>
        <p:spPr>
          <a:xfrm>
            <a:off x="381075" y="4553888"/>
            <a:ext cx="2335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/>
              <a:t>Probability under prior</a:t>
            </a:r>
            <a:endParaRPr b="1" dirty="0"/>
          </a:p>
        </p:txBody>
      </p:sp>
      <p:sp>
        <p:nvSpPr>
          <p:cNvPr id="217" name="Google Shape;217;p25"/>
          <p:cNvSpPr txBox="1"/>
          <p:nvPr/>
        </p:nvSpPr>
        <p:spPr>
          <a:xfrm>
            <a:off x="3980975" y="4945088"/>
            <a:ext cx="184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/>
              <a:t>Volume change going from z to x</a:t>
            </a:r>
            <a:endParaRPr b="1" dirty="0"/>
          </a:p>
        </p:txBody>
      </p:sp>
      <p:sp>
        <p:nvSpPr>
          <p:cNvPr id="218" name="Google Shape;218;p25"/>
          <p:cNvSpPr/>
          <p:nvPr/>
        </p:nvSpPr>
        <p:spPr>
          <a:xfrm>
            <a:off x="6368790" y="2082638"/>
            <a:ext cx="1369261" cy="1290920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z</a:t>
            </a:r>
            <a:endParaRPr sz="3000"/>
          </a:p>
        </p:txBody>
      </p:sp>
      <p:sp>
        <p:nvSpPr>
          <p:cNvPr id="219" name="Google Shape;219;p25"/>
          <p:cNvSpPr/>
          <p:nvPr/>
        </p:nvSpPr>
        <p:spPr>
          <a:xfrm>
            <a:off x="6538047" y="4353909"/>
            <a:ext cx="1030800" cy="999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x</a:t>
            </a:r>
            <a:endParaRPr sz="3000"/>
          </a:p>
        </p:txBody>
      </p:sp>
      <p:cxnSp>
        <p:nvCxnSpPr>
          <p:cNvPr id="220" name="Google Shape;220;p25"/>
          <p:cNvCxnSpPr>
            <a:stCxn id="219" idx="0"/>
            <a:endCxn id="218" idx="2"/>
          </p:cNvCxnSpPr>
          <p:nvPr/>
        </p:nvCxnSpPr>
        <p:spPr>
          <a:xfrm rot="10800000">
            <a:off x="7053447" y="3373509"/>
            <a:ext cx="0" cy="980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1" name="Google Shape;221;p25"/>
          <p:cNvCxnSpPr/>
          <p:nvPr/>
        </p:nvCxnSpPr>
        <p:spPr>
          <a:xfrm rot="10800000" flipH="1">
            <a:off x="1531825" y="4242113"/>
            <a:ext cx="804900" cy="288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25"/>
          <p:cNvCxnSpPr>
            <a:stCxn id="217" idx="0"/>
          </p:cNvCxnSpPr>
          <p:nvPr/>
        </p:nvCxnSpPr>
        <p:spPr>
          <a:xfrm rot="10800000">
            <a:off x="4697675" y="4507088"/>
            <a:ext cx="208200" cy="438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75" y="2667015"/>
            <a:ext cx="1819100" cy="5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91" y="2216063"/>
            <a:ext cx="239750" cy="3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76" y="3364050"/>
            <a:ext cx="5710285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500" y="3581226"/>
            <a:ext cx="239750" cy="339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12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solidFill>
                  <a:srgbClr val="FFFFFF"/>
                </a:solidFill>
              </a:rPr>
              <a:t>f  </a:t>
            </a:r>
            <a:r>
              <a:rPr lang="en-US" sz="3000" b="1" dirty="0" smtClean="0">
                <a:solidFill>
                  <a:srgbClr val="FFFFFF"/>
                </a:solidFill>
              </a:rPr>
              <a:t>     </a:t>
            </a:r>
            <a:r>
              <a:rPr lang="en" sz="3000" b="1" dirty="0" smtClean="0"/>
              <a:t>invertible</a:t>
            </a:r>
            <a:endParaRPr sz="3000" b="1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3000" b="1" dirty="0"/>
          </a:p>
        </p:txBody>
      </p:sp>
      <p:sp>
        <p:nvSpPr>
          <p:cNvPr id="233" name="Google Shape;233;p26"/>
          <p:cNvSpPr txBox="1"/>
          <p:nvPr/>
        </p:nvSpPr>
        <p:spPr>
          <a:xfrm>
            <a:off x="381075" y="4553888"/>
            <a:ext cx="2335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/>
              <a:t>Probability under prior</a:t>
            </a:r>
            <a:endParaRPr b="1" dirty="0"/>
          </a:p>
        </p:txBody>
      </p:sp>
      <p:sp>
        <p:nvSpPr>
          <p:cNvPr id="234" name="Google Shape;234;p26"/>
          <p:cNvSpPr txBox="1"/>
          <p:nvPr/>
        </p:nvSpPr>
        <p:spPr>
          <a:xfrm>
            <a:off x="3980975" y="4945088"/>
            <a:ext cx="184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/>
              <a:t>Volume change going from z to x</a:t>
            </a:r>
            <a:endParaRPr b="1" dirty="0"/>
          </a:p>
        </p:txBody>
      </p:sp>
      <p:sp>
        <p:nvSpPr>
          <p:cNvPr id="235" name="Google Shape;235;p26"/>
          <p:cNvSpPr/>
          <p:nvPr/>
        </p:nvSpPr>
        <p:spPr>
          <a:xfrm>
            <a:off x="6368790" y="2082638"/>
            <a:ext cx="1369261" cy="1290920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z</a:t>
            </a:r>
            <a:endParaRPr sz="3000"/>
          </a:p>
        </p:txBody>
      </p:sp>
      <p:sp>
        <p:nvSpPr>
          <p:cNvPr id="236" name="Google Shape;236;p26"/>
          <p:cNvSpPr/>
          <p:nvPr/>
        </p:nvSpPr>
        <p:spPr>
          <a:xfrm>
            <a:off x="6538047" y="4353909"/>
            <a:ext cx="1030800" cy="999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x</a:t>
            </a:r>
            <a:endParaRPr sz="3000"/>
          </a:p>
        </p:txBody>
      </p:sp>
      <p:cxnSp>
        <p:nvCxnSpPr>
          <p:cNvPr id="237" name="Google Shape;237;p26"/>
          <p:cNvCxnSpPr>
            <a:stCxn id="236" idx="0"/>
            <a:endCxn id="235" idx="2"/>
          </p:cNvCxnSpPr>
          <p:nvPr/>
        </p:nvCxnSpPr>
        <p:spPr>
          <a:xfrm rot="10800000">
            <a:off x="7053447" y="3373509"/>
            <a:ext cx="0" cy="980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8" name="Google Shape;238;p26"/>
          <p:cNvCxnSpPr/>
          <p:nvPr/>
        </p:nvCxnSpPr>
        <p:spPr>
          <a:xfrm rot="10800000" flipH="1">
            <a:off x="1531825" y="4242113"/>
            <a:ext cx="804900" cy="288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26"/>
          <p:cNvCxnSpPr>
            <a:stCxn id="234" idx="0"/>
          </p:cNvCxnSpPr>
          <p:nvPr/>
        </p:nvCxnSpPr>
        <p:spPr>
          <a:xfrm rot="10800000">
            <a:off x="4697675" y="4507088"/>
            <a:ext cx="208200" cy="438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75" y="2667015"/>
            <a:ext cx="1819100" cy="5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59" y="2216242"/>
            <a:ext cx="239750" cy="3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76" y="3364050"/>
            <a:ext cx="5710285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500" y="3581226"/>
            <a:ext cx="239750" cy="3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4251" y="2587975"/>
            <a:ext cx="211667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5;p25">
            <a:extLst>
              <a:ext uri="{FF2B5EF4-FFF2-40B4-BE49-F238E27FC236}">
                <a16:creationId xmlns:a16="http://schemas.microsoft.com/office/drawing/2014/main" xmlns="" id="{17D50C79-DE9D-704A-A651-EE9691976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02" y="36222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dirty="0"/>
              <a:t>Change of variable formula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8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Outline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9" y="1109415"/>
            <a:ext cx="84684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</a:rPr>
              <a:t>Generative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VI revisited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Deep Latent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Normalizing Flows (</a:t>
            </a:r>
            <a:r>
              <a:rPr lang="en-US" sz="2400" dirty="0" err="1" smtClean="0"/>
              <a:t>Rezende</a:t>
            </a:r>
            <a:r>
              <a:rPr lang="en-US" sz="2400" dirty="0" smtClean="0"/>
              <a:t>, ICML 2015)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Inference with Normalizing Flows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Tractable Architectures for Normalizing </a:t>
            </a:r>
            <a:r>
              <a:rPr lang="en-US" sz="2400" dirty="0"/>
              <a:t>Flows </a:t>
            </a:r>
            <a:r>
              <a:rPr lang="en-US" sz="2400" dirty="0" smtClean="0"/>
              <a:t>(</a:t>
            </a:r>
            <a:r>
              <a:rPr lang="en-US" sz="2400" dirty="0" err="1" smtClean="0"/>
              <a:t>Dinh</a:t>
            </a:r>
            <a:r>
              <a:rPr lang="en-US" sz="2400" dirty="0" smtClean="0"/>
              <a:t>, ICLR 2017)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Theoretical Concepts: Infinitesimal Flows</a:t>
            </a:r>
            <a:endParaRPr lang="en-US" sz="2400" dirty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913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solidFill>
                  <a:srgbClr val="FFFFFF"/>
                </a:solidFill>
              </a:rPr>
              <a:t>f  </a:t>
            </a:r>
            <a:r>
              <a:rPr lang="en-US" sz="3000" b="1" dirty="0" smtClean="0">
                <a:solidFill>
                  <a:srgbClr val="FFFFFF"/>
                </a:solidFill>
              </a:rPr>
              <a:t>     </a:t>
            </a:r>
            <a:r>
              <a:rPr lang="en" sz="3000" b="1" dirty="0" smtClean="0"/>
              <a:t>invertible</a:t>
            </a:r>
            <a:endParaRPr sz="3000" b="1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3000" b="1" dirty="0"/>
          </a:p>
        </p:txBody>
      </p:sp>
      <p:sp>
        <p:nvSpPr>
          <p:cNvPr id="251" name="Google Shape;251;p27"/>
          <p:cNvSpPr txBox="1"/>
          <p:nvPr/>
        </p:nvSpPr>
        <p:spPr>
          <a:xfrm>
            <a:off x="381075" y="4553888"/>
            <a:ext cx="2335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b="1" dirty="0">
                <a:solidFill>
                  <a:schemeClr val="dk1"/>
                </a:solidFill>
              </a:rPr>
              <a:t>Probability under prior</a:t>
            </a:r>
            <a:endParaRPr b="1" dirty="0">
              <a:solidFill>
                <a:schemeClr val="dk1"/>
              </a:solidFill>
            </a:endParaRPr>
          </a:p>
          <a:p>
            <a:endParaRPr b="1" dirty="0"/>
          </a:p>
        </p:txBody>
      </p:sp>
      <p:sp>
        <p:nvSpPr>
          <p:cNvPr id="252" name="Google Shape;252;p27"/>
          <p:cNvSpPr txBox="1"/>
          <p:nvPr/>
        </p:nvSpPr>
        <p:spPr>
          <a:xfrm>
            <a:off x="3980975" y="4945088"/>
            <a:ext cx="184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chemeClr val="dk1"/>
                </a:solidFill>
              </a:rPr>
              <a:t>Volume change going from z to x</a:t>
            </a:r>
            <a:endParaRPr b="1" dirty="0"/>
          </a:p>
        </p:txBody>
      </p:sp>
      <p:cxnSp>
        <p:nvCxnSpPr>
          <p:cNvPr id="253" name="Google Shape;253;p27"/>
          <p:cNvCxnSpPr/>
          <p:nvPr/>
        </p:nvCxnSpPr>
        <p:spPr>
          <a:xfrm rot="10800000" flipH="1">
            <a:off x="1531825" y="4242113"/>
            <a:ext cx="804900" cy="288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27"/>
          <p:cNvCxnSpPr>
            <a:stCxn id="252" idx="0"/>
          </p:cNvCxnSpPr>
          <p:nvPr/>
        </p:nvCxnSpPr>
        <p:spPr>
          <a:xfrm rot="10800000">
            <a:off x="4697675" y="4507088"/>
            <a:ext cx="208200" cy="438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59" y="2216242"/>
            <a:ext cx="239750" cy="3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76" y="3364050"/>
            <a:ext cx="5710285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/>
          <p:nvPr/>
        </p:nvSpPr>
        <p:spPr>
          <a:xfrm>
            <a:off x="6368790" y="2082638"/>
            <a:ext cx="1369261" cy="1290920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z</a:t>
            </a:r>
            <a:endParaRPr sz="3000"/>
          </a:p>
        </p:txBody>
      </p:sp>
      <p:sp>
        <p:nvSpPr>
          <p:cNvPr id="258" name="Google Shape;258;p27"/>
          <p:cNvSpPr/>
          <p:nvPr/>
        </p:nvSpPr>
        <p:spPr>
          <a:xfrm>
            <a:off x="6538047" y="4353909"/>
            <a:ext cx="1030800" cy="999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x</a:t>
            </a:r>
            <a:endParaRPr sz="3000"/>
          </a:p>
        </p:txBody>
      </p:sp>
      <p:cxnSp>
        <p:nvCxnSpPr>
          <p:cNvPr id="259" name="Google Shape;259;p27"/>
          <p:cNvCxnSpPr>
            <a:stCxn id="258" idx="0"/>
            <a:endCxn id="257" idx="2"/>
          </p:cNvCxnSpPr>
          <p:nvPr/>
        </p:nvCxnSpPr>
        <p:spPr>
          <a:xfrm rot="10800000">
            <a:off x="7053447" y="3373509"/>
            <a:ext cx="0" cy="980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500" y="3581226"/>
            <a:ext cx="239750" cy="3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75" y="2667015"/>
            <a:ext cx="1819100" cy="5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4239" y="2587969"/>
            <a:ext cx="211669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5;p25">
            <a:extLst>
              <a:ext uri="{FF2B5EF4-FFF2-40B4-BE49-F238E27FC236}">
                <a16:creationId xmlns:a16="http://schemas.microsoft.com/office/drawing/2014/main" xmlns="" id="{304F94A0-2FCB-C744-AC33-B46D96BC28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02" y="36222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dirty="0"/>
              <a:t>Change of variable formula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41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solidFill>
                  <a:srgbClr val="FFFFFF"/>
                </a:solidFill>
              </a:rPr>
              <a:t>f  </a:t>
            </a:r>
            <a:r>
              <a:rPr lang="en-US" sz="3000" b="1" dirty="0" smtClean="0">
                <a:solidFill>
                  <a:srgbClr val="FFFFFF"/>
                </a:solidFill>
              </a:rPr>
              <a:t>     </a:t>
            </a:r>
            <a:r>
              <a:rPr lang="en" sz="3000" b="1" dirty="0" smtClean="0"/>
              <a:t>invertible</a:t>
            </a:r>
            <a:endParaRPr sz="3000" b="1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3000" b="1" dirty="0"/>
          </a:p>
        </p:txBody>
      </p:sp>
      <p:sp>
        <p:nvSpPr>
          <p:cNvPr id="269" name="Google Shape;269;p28"/>
          <p:cNvSpPr txBox="1"/>
          <p:nvPr/>
        </p:nvSpPr>
        <p:spPr>
          <a:xfrm>
            <a:off x="381075" y="4553888"/>
            <a:ext cx="2583164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chemeClr val="dk1"/>
                </a:solidFill>
              </a:rPr>
              <a:t>Probability under prior</a:t>
            </a:r>
            <a:endParaRPr b="1" dirty="0"/>
          </a:p>
          <a:p>
            <a:pPr algn="ctr"/>
            <a:r>
              <a:rPr lang="en" b="1" dirty="0" err="1">
                <a:solidFill>
                  <a:srgbClr val="38761D"/>
                </a:solidFill>
              </a:rPr>
              <a:t>gaussian</a:t>
            </a:r>
            <a:endParaRPr b="1" dirty="0"/>
          </a:p>
        </p:txBody>
      </p:sp>
      <p:sp>
        <p:nvSpPr>
          <p:cNvPr id="270" name="Google Shape;270;p28"/>
          <p:cNvSpPr txBox="1"/>
          <p:nvPr/>
        </p:nvSpPr>
        <p:spPr>
          <a:xfrm>
            <a:off x="3980975" y="4945088"/>
            <a:ext cx="184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b="1" dirty="0">
                <a:solidFill>
                  <a:schemeClr val="dk1"/>
                </a:solidFill>
              </a:rPr>
              <a:t>Volume change going from z to x</a:t>
            </a:r>
            <a:endParaRPr b="1" dirty="0"/>
          </a:p>
        </p:txBody>
      </p:sp>
      <p:cxnSp>
        <p:nvCxnSpPr>
          <p:cNvPr id="271" name="Google Shape;271;p28"/>
          <p:cNvCxnSpPr/>
          <p:nvPr/>
        </p:nvCxnSpPr>
        <p:spPr>
          <a:xfrm rot="10800000" flipH="1">
            <a:off x="1531825" y="4242113"/>
            <a:ext cx="804900" cy="288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28"/>
          <p:cNvCxnSpPr>
            <a:stCxn id="270" idx="0"/>
          </p:cNvCxnSpPr>
          <p:nvPr/>
        </p:nvCxnSpPr>
        <p:spPr>
          <a:xfrm rot="10800000">
            <a:off x="4697675" y="4507088"/>
            <a:ext cx="208200" cy="438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59" y="2232284"/>
            <a:ext cx="239750" cy="3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76" y="3364050"/>
            <a:ext cx="5710285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/>
          <p:nvPr/>
        </p:nvSpPr>
        <p:spPr>
          <a:xfrm>
            <a:off x="6368790" y="2082638"/>
            <a:ext cx="1369261" cy="1290920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z</a:t>
            </a:r>
            <a:endParaRPr sz="3000"/>
          </a:p>
        </p:txBody>
      </p:sp>
      <p:sp>
        <p:nvSpPr>
          <p:cNvPr id="276" name="Google Shape;276;p28"/>
          <p:cNvSpPr/>
          <p:nvPr/>
        </p:nvSpPr>
        <p:spPr>
          <a:xfrm>
            <a:off x="6538047" y="4353909"/>
            <a:ext cx="1030800" cy="999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x</a:t>
            </a:r>
            <a:endParaRPr sz="3000"/>
          </a:p>
        </p:txBody>
      </p:sp>
      <p:cxnSp>
        <p:nvCxnSpPr>
          <p:cNvPr id="277" name="Google Shape;277;p28"/>
          <p:cNvCxnSpPr>
            <a:stCxn id="276" idx="0"/>
            <a:endCxn id="275" idx="2"/>
          </p:cNvCxnSpPr>
          <p:nvPr/>
        </p:nvCxnSpPr>
        <p:spPr>
          <a:xfrm rot="10800000">
            <a:off x="7053447" y="3373509"/>
            <a:ext cx="0" cy="980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78" name="Google Shape;2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500" y="3581226"/>
            <a:ext cx="239750" cy="3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75" y="2667015"/>
            <a:ext cx="1819100" cy="5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4239" y="2587969"/>
            <a:ext cx="211669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5;p25">
            <a:extLst>
              <a:ext uri="{FF2B5EF4-FFF2-40B4-BE49-F238E27FC236}">
                <a16:creationId xmlns:a16="http://schemas.microsoft.com/office/drawing/2014/main" xmlns="" id="{0D3EDB2B-EA79-8341-9796-7C5A9F5C4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02" y="36222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dirty="0"/>
              <a:t>Change of variable formula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85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solidFill>
                  <a:srgbClr val="FFFFFF"/>
                </a:solidFill>
              </a:rPr>
              <a:t>f  </a:t>
            </a:r>
            <a:r>
              <a:rPr lang="en" sz="3000" b="1" dirty="0"/>
              <a:t>invertible</a:t>
            </a:r>
            <a:endParaRPr sz="3000" b="1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3000" b="1" dirty="0"/>
          </a:p>
        </p:txBody>
      </p:sp>
      <p:sp>
        <p:nvSpPr>
          <p:cNvPr id="287" name="Google Shape;287;p29"/>
          <p:cNvSpPr txBox="1"/>
          <p:nvPr/>
        </p:nvSpPr>
        <p:spPr>
          <a:xfrm>
            <a:off x="381075" y="4553888"/>
            <a:ext cx="2583164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chemeClr val="dk1"/>
                </a:solidFill>
              </a:rPr>
              <a:t>Probability under prior</a:t>
            </a:r>
            <a:endParaRPr b="1" dirty="0"/>
          </a:p>
          <a:p>
            <a:pPr algn="ctr">
              <a:buClr>
                <a:schemeClr val="dk1"/>
              </a:buClr>
              <a:buSzPts val="1100"/>
            </a:pPr>
            <a:r>
              <a:rPr lang="en" b="1" dirty="0" err="1">
                <a:solidFill>
                  <a:srgbClr val="38761D"/>
                </a:solidFill>
              </a:rPr>
              <a:t>gaussian</a:t>
            </a:r>
            <a:endParaRPr b="1" dirty="0"/>
          </a:p>
        </p:txBody>
      </p:sp>
      <p:sp>
        <p:nvSpPr>
          <p:cNvPr id="288" name="Google Shape;288;p29"/>
          <p:cNvSpPr txBox="1"/>
          <p:nvPr/>
        </p:nvSpPr>
        <p:spPr>
          <a:xfrm>
            <a:off x="3980975" y="4945110"/>
            <a:ext cx="18498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chemeClr val="dk1"/>
                </a:solidFill>
              </a:rPr>
              <a:t>Volume change going from z to x</a:t>
            </a:r>
            <a:endParaRPr b="1" dirty="0"/>
          </a:p>
        </p:txBody>
      </p:sp>
      <p:cxnSp>
        <p:nvCxnSpPr>
          <p:cNvPr id="289" name="Google Shape;289;p29"/>
          <p:cNvCxnSpPr/>
          <p:nvPr/>
        </p:nvCxnSpPr>
        <p:spPr>
          <a:xfrm rot="10800000" flipH="1">
            <a:off x="1531825" y="4242113"/>
            <a:ext cx="804900" cy="288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29"/>
          <p:cNvCxnSpPr>
            <a:stCxn id="288" idx="0"/>
          </p:cNvCxnSpPr>
          <p:nvPr/>
        </p:nvCxnSpPr>
        <p:spPr>
          <a:xfrm rot="10800000">
            <a:off x="4697675" y="4507110"/>
            <a:ext cx="208200" cy="438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p29"/>
          <p:cNvSpPr txBox="1"/>
          <p:nvPr/>
        </p:nvSpPr>
        <p:spPr>
          <a:xfrm>
            <a:off x="4827500" y="1385288"/>
            <a:ext cx="18498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980000"/>
                </a:solidFill>
              </a:rPr>
              <a:t>Deep neural network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292" name="Google Shape;292;p29"/>
          <p:cNvCxnSpPr/>
          <p:nvPr/>
        </p:nvCxnSpPr>
        <p:spPr>
          <a:xfrm flipH="1">
            <a:off x="4392325" y="2094525"/>
            <a:ext cx="618600" cy="432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29"/>
          <p:cNvCxnSpPr/>
          <p:nvPr/>
        </p:nvCxnSpPr>
        <p:spPr>
          <a:xfrm flipH="1">
            <a:off x="5346750" y="2262425"/>
            <a:ext cx="539100" cy="10164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75" y="2248326"/>
            <a:ext cx="239750" cy="3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76" y="3364050"/>
            <a:ext cx="5710285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/>
          <p:nvPr/>
        </p:nvSpPr>
        <p:spPr>
          <a:xfrm>
            <a:off x="6368790" y="2082638"/>
            <a:ext cx="1369261" cy="1290920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z</a:t>
            </a:r>
            <a:endParaRPr sz="3000"/>
          </a:p>
        </p:txBody>
      </p:sp>
      <p:sp>
        <p:nvSpPr>
          <p:cNvPr id="297" name="Google Shape;297;p29"/>
          <p:cNvSpPr/>
          <p:nvPr/>
        </p:nvSpPr>
        <p:spPr>
          <a:xfrm>
            <a:off x="6538047" y="4353909"/>
            <a:ext cx="1030800" cy="999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x</a:t>
            </a:r>
            <a:endParaRPr sz="3000"/>
          </a:p>
        </p:txBody>
      </p:sp>
      <p:cxnSp>
        <p:nvCxnSpPr>
          <p:cNvPr id="298" name="Google Shape;298;p29"/>
          <p:cNvCxnSpPr>
            <a:stCxn id="297" idx="0"/>
            <a:endCxn id="296" idx="2"/>
          </p:cNvCxnSpPr>
          <p:nvPr/>
        </p:nvCxnSpPr>
        <p:spPr>
          <a:xfrm rot="10800000">
            <a:off x="7053447" y="3373509"/>
            <a:ext cx="0" cy="980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99" name="Google Shape;2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500" y="3581226"/>
            <a:ext cx="239750" cy="3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75" y="2667015"/>
            <a:ext cx="1819100" cy="5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4239" y="2587969"/>
            <a:ext cx="2116699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29"/>
          <p:cNvCxnSpPr/>
          <p:nvPr/>
        </p:nvCxnSpPr>
        <p:spPr>
          <a:xfrm flipH="1">
            <a:off x="2421475" y="1874975"/>
            <a:ext cx="2538600" cy="900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15;p25">
            <a:extLst>
              <a:ext uri="{FF2B5EF4-FFF2-40B4-BE49-F238E27FC236}">
                <a16:creationId xmlns:a16="http://schemas.microsoft.com/office/drawing/2014/main" xmlns="" id="{78598E2A-DC1D-134A-8B03-41DCA29DCD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02" y="36222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dirty="0"/>
              <a:t>Change of variable formula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902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Outline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9" y="1109415"/>
            <a:ext cx="84684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Generative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VI revisited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Deep Latent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</a:rPr>
              <a:t>Normalizing Flows (</a:t>
            </a:r>
            <a:r>
              <a:rPr lang="en-US" sz="2400" b="1" dirty="0" err="1" smtClean="0">
                <a:solidFill>
                  <a:srgbClr val="FF0000"/>
                </a:solidFill>
              </a:rPr>
              <a:t>Rezende</a:t>
            </a:r>
            <a:r>
              <a:rPr lang="en-US" sz="2400" b="1" dirty="0" smtClean="0">
                <a:solidFill>
                  <a:srgbClr val="FF0000"/>
                </a:solidFill>
              </a:rPr>
              <a:t>, ICML 2015)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Inference with Normalizing Flows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Tractable Architectures for Normalizing </a:t>
            </a:r>
            <a:r>
              <a:rPr lang="en-US" sz="2400" dirty="0"/>
              <a:t>Flows </a:t>
            </a:r>
            <a:r>
              <a:rPr lang="en-US" sz="2400" dirty="0" smtClean="0"/>
              <a:t>(</a:t>
            </a:r>
            <a:r>
              <a:rPr lang="en-US" sz="2400" dirty="0" err="1" smtClean="0"/>
              <a:t>Dinh</a:t>
            </a:r>
            <a:r>
              <a:rPr lang="en-US" sz="2400" dirty="0" smtClean="0"/>
              <a:t>, ICLR 2017)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Theoretical Concepts: Infinitesimal Flows</a:t>
            </a:r>
            <a:endParaRPr lang="en-US" sz="2400" dirty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36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Normalizing Flows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82747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i="1" dirty="0"/>
              <a:t>normalizing flow </a:t>
            </a:r>
            <a:r>
              <a:rPr lang="en-US" sz="2400" b="1" dirty="0"/>
              <a:t>describes the transformation of a probability density through a sequence of invertible mappings </a:t>
            </a:r>
          </a:p>
        </p:txBody>
      </p:sp>
    </p:spTree>
    <p:extLst>
      <p:ext uri="{BB962C8B-B14F-4D97-AF65-F5344CB8AC3E}">
        <p14:creationId xmlns:p14="http://schemas.microsoft.com/office/powerpoint/2010/main" val="3336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Normalizing Flows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82747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i="1" dirty="0"/>
              <a:t>normalizing flow </a:t>
            </a:r>
            <a:r>
              <a:rPr lang="en-US" sz="2400" b="1" dirty="0"/>
              <a:t>describes the transformation of a probability density through a sequence of invertible mappings </a:t>
            </a:r>
          </a:p>
          <a:p>
            <a:endParaRPr lang="en-US" sz="2400" b="1" dirty="0"/>
          </a:p>
          <a:p>
            <a:r>
              <a:rPr lang="en-US" sz="2400" b="1" u="sng" dirty="0"/>
              <a:t>Finite flows</a:t>
            </a:r>
          </a:p>
          <a:p>
            <a:endParaRPr lang="en-US" sz="2400" b="1" u="sng" dirty="0"/>
          </a:p>
          <a:p>
            <a:r>
              <a:rPr lang="en-US" sz="2400" b="1" dirty="0"/>
              <a:t>							with inverse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8" y="2891002"/>
            <a:ext cx="3060700" cy="57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269" y="2822028"/>
            <a:ext cx="17780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58" y="3629508"/>
            <a:ext cx="260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6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Normalizing Flows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82747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i="1" dirty="0"/>
              <a:t>normalizing flow </a:t>
            </a:r>
            <a:r>
              <a:rPr lang="en-US" sz="2400" b="1" dirty="0"/>
              <a:t>describes the transformation of a probability density through a sequence of invertible mappings </a:t>
            </a:r>
          </a:p>
          <a:p>
            <a:endParaRPr lang="en-US" sz="2400" b="1" dirty="0"/>
          </a:p>
          <a:p>
            <a:r>
              <a:rPr lang="en-US" sz="2400" b="1" u="sng" dirty="0"/>
              <a:t>Finite flows</a:t>
            </a:r>
          </a:p>
          <a:p>
            <a:endParaRPr lang="en-US" sz="2400" b="1" u="sng" dirty="0"/>
          </a:p>
          <a:p>
            <a:r>
              <a:rPr lang="en-US" sz="2400" b="1" dirty="0"/>
              <a:t>							with inverse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8" y="2891002"/>
            <a:ext cx="3060700" cy="57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269" y="2822028"/>
            <a:ext cx="17780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58" y="3629508"/>
            <a:ext cx="2603500" cy="508000"/>
          </a:xfrm>
          <a:prstGeom prst="rect">
            <a:avLst/>
          </a:prstGeom>
        </p:spPr>
      </p:pic>
      <p:sp>
        <p:nvSpPr>
          <p:cNvPr id="7" name="Прямоугольник 9"/>
          <p:cNvSpPr/>
          <p:nvPr/>
        </p:nvSpPr>
        <p:spPr>
          <a:xfrm>
            <a:off x="480358" y="4582808"/>
            <a:ext cx="4002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Transform        </a:t>
            </a:r>
            <a:r>
              <a:rPr lang="en-US" sz="2400" b="1" dirty="0">
                <a:latin typeface="Al Bayan Plain" charset="-78"/>
                <a:ea typeface="Al Bayan Plain" charset="-78"/>
                <a:cs typeface="Al Bayan Plain" charset="-78"/>
              </a:rPr>
              <a:t>~</a:t>
            </a:r>
            <a:r>
              <a:rPr lang="en-US" sz="2400" b="1" dirty="0"/>
              <a:t>                 with </a:t>
            </a:r>
            <a:endParaRPr lang="ru-RU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992" y="4584706"/>
            <a:ext cx="355600" cy="39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98" y="4437787"/>
            <a:ext cx="800100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7511" y="4524882"/>
            <a:ext cx="2006600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37" y="5278588"/>
            <a:ext cx="8458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Finite Normalizing Flows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67434" y="1634195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We denote by</a:t>
            </a:r>
            <a:endParaRPr lang="ru-RU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70" y="1621296"/>
            <a:ext cx="2857500" cy="533400"/>
          </a:xfrm>
          <a:prstGeom prst="rect">
            <a:avLst/>
          </a:prstGeom>
        </p:spPr>
      </p:pic>
      <p:sp>
        <p:nvSpPr>
          <p:cNvPr id="6" name="Прямоугольник 9"/>
          <p:cNvSpPr/>
          <p:nvPr/>
        </p:nvSpPr>
        <p:spPr>
          <a:xfrm>
            <a:off x="469848" y="3976711"/>
            <a:ext cx="2252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Any expectation</a:t>
            </a:r>
            <a:endParaRPr lang="ru-RU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037" y="3890043"/>
            <a:ext cx="1917700" cy="63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7" y="4848031"/>
            <a:ext cx="8775700" cy="914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1121" y="5847720"/>
            <a:ext cx="85600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The effect of invertible flows as a sequence of expansions or contractions on the initial density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67482"/>
          <a:stretch/>
        </p:blipFill>
        <p:spPr>
          <a:xfrm>
            <a:off x="421121" y="868534"/>
            <a:ext cx="8382000" cy="714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28573"/>
          <a:stretch/>
        </p:blipFill>
        <p:spPr>
          <a:xfrm>
            <a:off x="527477" y="2134572"/>
            <a:ext cx="8382000" cy="1569312"/>
          </a:xfrm>
          <a:prstGeom prst="rect">
            <a:avLst/>
          </a:prstGeom>
        </p:spPr>
      </p:pic>
      <p:sp>
        <p:nvSpPr>
          <p:cNvPr id="13" name="Прямоугольник 9"/>
          <p:cNvSpPr/>
          <p:nvPr/>
        </p:nvSpPr>
        <p:spPr>
          <a:xfrm>
            <a:off x="5696007" y="1657163"/>
            <a:ext cx="1042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/>
              <a:t>.  </a:t>
            </a:r>
            <a:r>
              <a:rPr lang="en-US" sz="2400" b="1" dirty="0" smtClean="0"/>
              <a:t>Then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180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9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Outline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9" y="1109415"/>
            <a:ext cx="84684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Generative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VI revisited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Deep Latent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Normalizing Flows (</a:t>
            </a:r>
            <a:r>
              <a:rPr lang="en-US" sz="2400" dirty="0" err="1" smtClean="0"/>
              <a:t>Rezende</a:t>
            </a:r>
            <a:r>
              <a:rPr lang="en-US" sz="2400" dirty="0" smtClean="0"/>
              <a:t>, ICML 2015)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</a:rPr>
              <a:t>Inference with Normalizing Flows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Tractable Architectures for Normalizing </a:t>
            </a:r>
            <a:r>
              <a:rPr lang="en-US" sz="2400" dirty="0"/>
              <a:t>Flows </a:t>
            </a:r>
            <a:r>
              <a:rPr lang="en-US" sz="2400" dirty="0" smtClean="0"/>
              <a:t>(</a:t>
            </a:r>
            <a:r>
              <a:rPr lang="en-US" sz="2400" dirty="0" err="1" smtClean="0"/>
              <a:t>Dinh</a:t>
            </a:r>
            <a:r>
              <a:rPr lang="en-US" sz="2400" dirty="0" smtClean="0"/>
              <a:t>, ICLR 2017)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Theoretical Concepts: Infinitesimal Flows</a:t>
            </a:r>
            <a:endParaRPr lang="en-US" sz="2400" dirty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1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Planar Flows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836147"/>
            <a:ext cx="5096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Invertible Linear-time Transformations</a:t>
            </a:r>
            <a:endParaRPr lang="ru-RU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8" y="1373134"/>
            <a:ext cx="4876800" cy="62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8" y="2070756"/>
            <a:ext cx="7099300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0868" y="4352673"/>
            <a:ext cx="6818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we can compute </a:t>
            </a:r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logdet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-Jacobian term in </a:t>
            </a:r>
            <a:r>
              <a:rPr lang="en-US" sz="2400" b="1" i="1" dirty="0">
                <a:latin typeface="Calibri" charset="0"/>
                <a:ea typeface="Calibri" charset="0"/>
                <a:cs typeface="Calibri" charset="0"/>
              </a:rPr>
              <a:t>O(D)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 time: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8" y="3542418"/>
            <a:ext cx="5549900" cy="520700"/>
          </a:xfrm>
          <a:prstGeom prst="rect">
            <a:avLst/>
          </a:prstGeom>
        </p:spPr>
      </p:pic>
      <p:sp>
        <p:nvSpPr>
          <p:cNvPr id="8" name="Прямоугольник 9"/>
          <p:cNvSpPr/>
          <p:nvPr/>
        </p:nvSpPr>
        <p:spPr>
          <a:xfrm>
            <a:off x="480358" y="3105146"/>
            <a:ext cx="4948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Thanks to matrix determinant lemma</a:t>
            </a:r>
            <a:endParaRPr lang="ru-RU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59532"/>
          <a:stretch/>
        </p:blipFill>
        <p:spPr>
          <a:xfrm>
            <a:off x="0" y="5127137"/>
            <a:ext cx="8915400" cy="657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37446"/>
          <a:stretch/>
        </p:blipFill>
        <p:spPr>
          <a:xfrm>
            <a:off x="-12273" y="5841122"/>
            <a:ext cx="8915400" cy="10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3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6829200" cy="2118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Prior distribution: </a:t>
            </a:r>
            <a:r>
              <a:rPr lang="en" sz="2400" dirty="0">
                <a:solidFill>
                  <a:srgbClr val="FFFFFF"/>
                </a:solidFill>
              </a:rPr>
              <a:t>p(z)</a:t>
            </a:r>
            <a:endParaRPr sz="2400" dirty="0"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400" dirty="0"/>
              <a:t>Emission distribution: </a:t>
            </a:r>
            <a:r>
              <a:rPr lang="en" sz="2400" dirty="0">
                <a:solidFill>
                  <a:srgbClr val="FFFFFF"/>
                </a:solidFill>
              </a:rPr>
              <a:t>p(x | z)</a:t>
            </a:r>
            <a:endParaRPr sz="2400" dirty="0"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400" dirty="0"/>
              <a:t>Approximate posterior: </a:t>
            </a:r>
            <a:r>
              <a:rPr lang="en" sz="2400" dirty="0">
                <a:solidFill>
                  <a:srgbClr val="FFFFFF"/>
                </a:solidFill>
              </a:rPr>
              <a:t>q(z | x)</a:t>
            </a:r>
            <a:br>
              <a:rPr lang="en" sz="2400" dirty="0">
                <a:solidFill>
                  <a:srgbClr val="FFFFFF"/>
                </a:solidFill>
              </a:rPr>
            </a:b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311700" y="516212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b="1" dirty="0" err="1"/>
              <a:t>Variational</a:t>
            </a:r>
            <a:r>
              <a:rPr lang="en" b="1" dirty="0"/>
              <a:t> Auto-Encoders</a:t>
            </a:r>
            <a:endParaRPr b="1" dirty="0"/>
          </a:p>
        </p:txBody>
      </p:sp>
      <p:sp>
        <p:nvSpPr>
          <p:cNvPr id="100" name="Google Shape;100;p16"/>
          <p:cNvSpPr/>
          <p:nvPr/>
        </p:nvSpPr>
        <p:spPr>
          <a:xfrm>
            <a:off x="6634150" y="2184588"/>
            <a:ext cx="913200" cy="926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Z</a:t>
            </a:r>
            <a:endParaRPr sz="3000" dirty="0"/>
          </a:p>
        </p:txBody>
      </p:sp>
      <p:sp>
        <p:nvSpPr>
          <p:cNvPr id="101" name="Google Shape;101;p16"/>
          <p:cNvSpPr/>
          <p:nvPr/>
        </p:nvSpPr>
        <p:spPr>
          <a:xfrm>
            <a:off x="6634150" y="4324563"/>
            <a:ext cx="913200" cy="926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X</a:t>
            </a:r>
            <a:endParaRPr sz="3000"/>
          </a:p>
        </p:txBody>
      </p:sp>
      <p:cxnSp>
        <p:nvCxnSpPr>
          <p:cNvPr id="102" name="Google Shape;102;p16"/>
          <p:cNvCxnSpPr>
            <a:stCxn id="100" idx="4"/>
            <a:endCxn id="101" idx="0"/>
          </p:cNvCxnSpPr>
          <p:nvPr/>
        </p:nvCxnSpPr>
        <p:spPr>
          <a:xfrm>
            <a:off x="7090750" y="3111288"/>
            <a:ext cx="0" cy="121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>
            <a:stCxn id="101" idx="1"/>
            <a:endCxn id="100" idx="3"/>
          </p:cNvCxnSpPr>
          <p:nvPr/>
        </p:nvCxnSpPr>
        <p:spPr>
          <a:xfrm rot="-5400000">
            <a:off x="6025835" y="3717625"/>
            <a:ext cx="1484700" cy="600"/>
          </a:xfrm>
          <a:prstGeom prst="curvedConnector3">
            <a:avLst>
              <a:gd name="adj1" fmla="val 44734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715" y="2089567"/>
            <a:ext cx="610791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583" y="3261499"/>
            <a:ext cx="10858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822" y="2671541"/>
            <a:ext cx="1121569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837425" y="3532176"/>
            <a:ext cx="10858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356" y="1750176"/>
            <a:ext cx="610791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930014" y="3532201"/>
            <a:ext cx="1121569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4090226" y="6183762"/>
            <a:ext cx="4951724" cy="40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/>
              <a:t>[Kingma and Welling, 2013] [Rezende et al., 2014]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11700" y="4311999"/>
            <a:ext cx="4572000" cy="14055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600"/>
              </a:spcBef>
            </a:pPr>
            <a:r>
              <a:rPr lang="en" sz="2400" dirty="0">
                <a:solidFill>
                  <a:srgbClr val="990000"/>
                </a:solidFill>
              </a:rPr>
              <a:t>Difficult to match approximate and</a:t>
            </a:r>
            <a:br>
              <a:rPr lang="en" sz="2400" dirty="0">
                <a:solidFill>
                  <a:srgbClr val="990000"/>
                </a:solidFill>
              </a:rPr>
            </a:br>
            <a:r>
              <a:rPr lang="en" sz="2400" dirty="0">
                <a:solidFill>
                  <a:srgbClr val="990000"/>
                </a:solidFill>
              </a:rPr>
              <a:t>true posterior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" sz="2400" dirty="0">
                <a:solidFill>
                  <a:srgbClr val="990000"/>
                </a:solidFill>
              </a:rPr>
              <a:t>Prone to blurry samples</a:t>
            </a:r>
          </a:p>
        </p:txBody>
      </p:sp>
    </p:spTree>
    <p:extLst>
      <p:ext uri="{BB962C8B-B14F-4D97-AF65-F5344CB8AC3E}">
        <p14:creationId xmlns:p14="http://schemas.microsoft.com/office/powerpoint/2010/main" val="19766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480358" y="1109415"/>
            <a:ext cx="1800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Final density</a:t>
            </a:r>
            <a:endParaRPr lang="ru-RU" sz="2400" b="1" dirty="0"/>
          </a:p>
        </p:txBody>
      </p:sp>
      <p:sp>
        <p:nvSpPr>
          <p:cNvPr id="5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Inference with Normalizing Flows</a:t>
            </a:r>
            <a:endParaRPr lang="ru-RU" b="1" dirty="0"/>
          </a:p>
        </p:txBody>
      </p:sp>
      <p:sp>
        <p:nvSpPr>
          <p:cNvPr id="6" name="Rectangle 5"/>
          <p:cNvSpPr/>
          <p:nvPr/>
        </p:nvSpPr>
        <p:spPr>
          <a:xfrm>
            <a:off x="480358" y="3943685"/>
            <a:ext cx="7076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Modifies the initial density by applying a series of contractions and expansions </a:t>
            </a:r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w.r.t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. the directions (planar flows)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21" y="5340674"/>
            <a:ext cx="24130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70159"/>
          <a:stretch/>
        </p:blipFill>
        <p:spPr>
          <a:xfrm>
            <a:off x="0" y="1562085"/>
            <a:ext cx="9144000" cy="649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31307"/>
          <a:stretch/>
        </p:blipFill>
        <p:spPr>
          <a:xfrm>
            <a:off x="0" y="2113391"/>
            <a:ext cx="9144000" cy="14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0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480359" y="1109415"/>
            <a:ext cx="79279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 family of transformations that modify an initial density around a reference point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419" y="1536693"/>
            <a:ext cx="495300" cy="40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9" y="2448715"/>
            <a:ext cx="5499100" cy="6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" y="5206509"/>
            <a:ext cx="9144000" cy="1038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65" y="3462015"/>
            <a:ext cx="6502400" cy="520700"/>
          </a:xfrm>
          <a:prstGeom prst="rect">
            <a:avLst/>
          </a:prstGeom>
        </p:spPr>
      </p:pic>
      <p:sp>
        <p:nvSpPr>
          <p:cNvPr id="8" name="Прямоугольник 9"/>
          <p:cNvSpPr/>
          <p:nvPr/>
        </p:nvSpPr>
        <p:spPr>
          <a:xfrm>
            <a:off x="330627" y="3141787"/>
            <a:ext cx="99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where</a:t>
            </a:r>
            <a:endParaRPr lang="ru-RU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239"/>
          <a:stretch/>
        </p:blipFill>
        <p:spPr>
          <a:xfrm>
            <a:off x="1308865" y="4108930"/>
            <a:ext cx="7212189" cy="614221"/>
          </a:xfrm>
          <a:prstGeom prst="rect">
            <a:avLst/>
          </a:prstGeom>
        </p:spPr>
      </p:pic>
      <p:sp>
        <p:nvSpPr>
          <p:cNvPr id="11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Radial Flows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7875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Planar flows</a:t>
            </a:r>
            <a:endParaRPr lang="ru-RU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8962"/>
          <a:stretch/>
        </p:blipFill>
        <p:spPr>
          <a:xfrm>
            <a:off x="871268" y="2007527"/>
            <a:ext cx="7410091" cy="40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Radial flows</a:t>
            </a:r>
            <a:endParaRPr lang="ru-RU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37356"/>
            <a:ext cx="7065665" cy="54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6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Flow-Based Free Energy Bound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34058" y="982090"/>
            <a:ext cx="8327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We </a:t>
            </a:r>
            <a:r>
              <a:rPr lang="en-US" sz="2400" b="1" dirty="0"/>
              <a:t>parameterize the approximate posterior distribution with a flow of </a:t>
            </a:r>
            <a:r>
              <a:rPr lang="en-US" sz="2400" b="1" dirty="0" smtClean="0"/>
              <a:t>length</a:t>
            </a:r>
            <a:endParaRPr lang="ru-RU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27" y="1755211"/>
            <a:ext cx="37592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59" y="1374439"/>
            <a:ext cx="395468" cy="4119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70159"/>
          <a:stretch/>
        </p:blipFill>
        <p:spPr>
          <a:xfrm>
            <a:off x="0" y="2372309"/>
            <a:ext cx="9144000" cy="649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31307"/>
          <a:stretch/>
        </p:blipFill>
        <p:spPr>
          <a:xfrm>
            <a:off x="0" y="2888895"/>
            <a:ext cx="9144000" cy="1494708"/>
          </a:xfrm>
          <a:prstGeom prst="rect">
            <a:avLst/>
          </a:prstGeom>
        </p:spPr>
      </p:pic>
      <p:sp>
        <p:nvSpPr>
          <p:cNvPr id="13" name="Прямоугольник 9"/>
          <p:cNvSpPr/>
          <p:nvPr/>
        </p:nvSpPr>
        <p:spPr>
          <a:xfrm>
            <a:off x="330627" y="4395176"/>
            <a:ext cx="8813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For </a:t>
            </a:r>
            <a:r>
              <a:rPr lang="en-US" sz="2400" b="1"/>
              <a:t>amortized VI we construct an inference model using a deep </a:t>
            </a:r>
            <a:r>
              <a:rPr lang="en-US" sz="2400" b="1" smtClean="0"/>
              <a:t>NN:</a:t>
            </a:r>
          </a:p>
        </p:txBody>
      </p:sp>
      <p:sp>
        <p:nvSpPr>
          <p:cNvPr id="14" name="Прямоугольник 9"/>
          <p:cNvSpPr/>
          <p:nvPr/>
        </p:nvSpPr>
        <p:spPr>
          <a:xfrm>
            <a:off x="330627" y="4856841"/>
            <a:ext cx="8813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mapping </a:t>
            </a:r>
            <a:r>
              <a:rPr lang="en-US" sz="2400" b="1" dirty="0"/>
              <a:t>from the observations	</a:t>
            </a:r>
            <a:endParaRPr lang="en-US" sz="2400" b="1" dirty="0" smtClean="0"/>
          </a:p>
        </p:txBody>
      </p:sp>
      <p:sp>
        <p:nvSpPr>
          <p:cNvPr id="15" name="Прямоугольник 9"/>
          <p:cNvSpPr/>
          <p:nvPr/>
        </p:nvSpPr>
        <p:spPr>
          <a:xfrm>
            <a:off x="1238491" y="5276299"/>
            <a:ext cx="6470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	 to 	the parameters of the initial density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27143" t="16584" r="64544" b="18475"/>
          <a:stretch/>
        </p:blipFill>
        <p:spPr>
          <a:xfrm>
            <a:off x="4682707" y="4915145"/>
            <a:ext cx="312516" cy="3546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062" y="5746359"/>
            <a:ext cx="3712375" cy="4764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542" y="5746359"/>
            <a:ext cx="2024931" cy="486380"/>
          </a:xfrm>
          <a:prstGeom prst="rect">
            <a:avLst/>
          </a:prstGeom>
        </p:spPr>
      </p:pic>
      <p:sp>
        <p:nvSpPr>
          <p:cNvPr id="21" name="Прямоугольник 9"/>
          <p:cNvSpPr/>
          <p:nvPr/>
        </p:nvSpPr>
        <p:spPr>
          <a:xfrm>
            <a:off x="1238491" y="6214215"/>
            <a:ext cx="6470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	 to 	the parameters of the flow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t="3239" r="93112"/>
          <a:stretch/>
        </p:blipFill>
        <p:spPr>
          <a:xfrm>
            <a:off x="5689345" y="6154242"/>
            <a:ext cx="496786" cy="6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2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Flow-Based Free Energy Bound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1870"/>
          <a:stretch/>
        </p:blipFill>
        <p:spPr>
          <a:xfrm>
            <a:off x="0" y="912333"/>
            <a:ext cx="9144000" cy="835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193"/>
          <a:stretch/>
        </p:blipFill>
        <p:spPr>
          <a:xfrm>
            <a:off x="1417843" y="3626788"/>
            <a:ext cx="7142384" cy="172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638" y="5601638"/>
            <a:ext cx="47498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889" y="5601638"/>
            <a:ext cx="2590800" cy="62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9562" b="31760"/>
          <a:stretch/>
        </p:blipFill>
        <p:spPr>
          <a:xfrm>
            <a:off x="0" y="2004637"/>
            <a:ext cx="9144000" cy="6283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69672"/>
          <a:stretch/>
        </p:blipFill>
        <p:spPr>
          <a:xfrm>
            <a:off x="0" y="2949570"/>
            <a:ext cx="9144000" cy="6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0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466532" cy="866856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Variational</a:t>
            </a:r>
            <a:r>
              <a:rPr lang="en-US" b="1" dirty="0"/>
              <a:t> Inf. with Normalizing Flows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434"/>
            <a:ext cx="9144000" cy="48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Bayesian Inference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3878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Computing log-</a:t>
            </a:r>
            <a:r>
              <a:rPr lang="en-US" sz="2400" b="1" dirty="0" err="1"/>
              <a:t>det</a:t>
            </a:r>
            <a:r>
              <a:rPr lang="en-US" sz="2400" b="1" dirty="0"/>
              <a:t>-Jacobians</a:t>
            </a:r>
            <a:endParaRPr lang="ru-RU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583323" y="2805950"/>
            <a:ext cx="81612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Here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       is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the number of deterministic layers used to map the data to the parameters of the flow,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       is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the average hidden layer size,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     is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the flow-length and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     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is the dimension of the latent variables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007"/>
          <a:stretch/>
        </p:blipFill>
        <p:spPr>
          <a:xfrm>
            <a:off x="2130702" y="1899827"/>
            <a:ext cx="5066524" cy="6596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06" r="76755" b="3007"/>
          <a:stretch/>
        </p:blipFill>
        <p:spPr>
          <a:xfrm>
            <a:off x="1076446" y="3325441"/>
            <a:ext cx="381964" cy="6596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703" r="66017" b="3007"/>
          <a:stretch/>
        </p:blipFill>
        <p:spPr>
          <a:xfrm>
            <a:off x="1006997" y="4463058"/>
            <a:ext cx="520861" cy="6596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4647" r="14378" b="3007"/>
          <a:stretch/>
        </p:blipFill>
        <p:spPr>
          <a:xfrm>
            <a:off x="879676" y="5058137"/>
            <a:ext cx="556895" cy="6606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85842" r="4791" b="3007"/>
          <a:stretch/>
        </p:blipFill>
        <p:spPr>
          <a:xfrm>
            <a:off x="931762" y="5617562"/>
            <a:ext cx="474562" cy="6596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5398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Experiments</a:t>
            </a:r>
            <a:endParaRPr lang="ru-RU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70" y="911631"/>
            <a:ext cx="7409793" cy="4679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67" y="5624893"/>
            <a:ext cx="1612900" cy="59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648" y="5624893"/>
            <a:ext cx="2286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Tips and Tricks</a:t>
            </a:r>
            <a:endParaRPr lang="ru-RU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67"/>
            <a:ext cx="9144000" cy="185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55" y="3171319"/>
            <a:ext cx="6731426" cy="15470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0627" y="4831396"/>
            <a:ext cx="7986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A simple annealed version of the free energy with inverse temperature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9939"/>
          <a:stretch/>
        </p:blipFill>
        <p:spPr>
          <a:xfrm>
            <a:off x="330627" y="5804759"/>
            <a:ext cx="2065332" cy="561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2423"/>
          <a:stretch/>
        </p:blipFill>
        <p:spPr>
          <a:xfrm>
            <a:off x="2870522" y="5853413"/>
            <a:ext cx="5447102" cy="5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3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5046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Generator network: </a:t>
            </a:r>
            <a:endParaRPr sz="2400" dirty="0"/>
          </a:p>
          <a:p>
            <a:pPr marL="0" indent="0">
              <a:spcBef>
                <a:spcPts val="1600"/>
              </a:spcBef>
              <a:buNone/>
            </a:pPr>
            <a:r>
              <a:rPr lang="en" sz="2400" dirty="0"/>
              <a:t>Discriminative network: </a:t>
            </a:r>
            <a:endParaRPr sz="2400" dirty="0"/>
          </a:p>
          <a:p>
            <a:pPr marL="0" indent="0">
              <a:spcBef>
                <a:spcPts val="1600"/>
              </a:spcBef>
              <a:buNone/>
            </a:pPr>
            <a:r>
              <a:rPr lang="en" sz="2400" dirty="0"/>
              <a:t>Discriminate </a:t>
            </a:r>
            <a:r>
              <a:rPr lang="en" sz="2400" dirty="0">
                <a:solidFill>
                  <a:srgbClr val="FFFFFF"/>
                </a:solidFill>
              </a:rPr>
              <a:t>X</a:t>
            </a:r>
            <a:r>
              <a:rPr lang="en" sz="2400" dirty="0"/>
              <a:t>   </a:t>
            </a:r>
            <a:r>
              <a:rPr lang="en-US" sz="2400" dirty="0" smtClean="0"/>
              <a:t>  </a:t>
            </a:r>
            <a:r>
              <a:rPr lang="en" sz="2400" dirty="0" smtClean="0"/>
              <a:t>and </a:t>
            </a:r>
            <a:r>
              <a:rPr lang="en" sz="2400" dirty="0">
                <a:solidFill>
                  <a:srgbClr val="FFFFFF"/>
                </a:solidFill>
              </a:rPr>
              <a:t>X</a:t>
            </a:r>
            <a:r>
              <a:rPr lang="en" sz="2400" dirty="0"/>
              <a:t>  </a:t>
            </a:r>
            <a:r>
              <a:rPr lang="en-US" sz="2400" dirty="0" smtClean="0"/>
              <a:t>  </a:t>
            </a:r>
            <a:r>
              <a:rPr lang="en" sz="2400" dirty="0" smtClean="0"/>
              <a:t> </a:t>
            </a:r>
            <a:r>
              <a:rPr lang="en" sz="2400" dirty="0"/>
              <a:t>with </a:t>
            </a:r>
            <a:endParaRPr sz="2400" dirty="0"/>
          </a:p>
          <a:p>
            <a:pPr marL="0" indent="0">
              <a:spcBef>
                <a:spcPts val="1600"/>
              </a:spcBef>
              <a:buNone/>
            </a:pPr>
            <a:endParaRPr sz="2400" dirty="0">
              <a:solidFill>
                <a:srgbClr val="990000"/>
              </a:solidFill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700" y="34104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b="1" dirty="0"/>
              <a:t>Generative Adversarial Networks</a:t>
            </a:r>
            <a:endParaRPr b="1" dirty="0"/>
          </a:p>
        </p:txBody>
      </p:sp>
      <p:cxnSp>
        <p:nvCxnSpPr>
          <p:cNvPr id="117" name="Google Shape;117;p17"/>
          <p:cNvCxnSpPr>
            <a:endCxn id="118" idx="0"/>
          </p:cNvCxnSpPr>
          <p:nvPr/>
        </p:nvCxnSpPr>
        <p:spPr>
          <a:xfrm>
            <a:off x="7889350" y="2120625"/>
            <a:ext cx="0" cy="89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7"/>
          <p:cNvSpPr/>
          <p:nvPr/>
        </p:nvSpPr>
        <p:spPr>
          <a:xfrm>
            <a:off x="5987025" y="3017025"/>
            <a:ext cx="913200" cy="926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X</a:t>
            </a:r>
            <a:endParaRPr sz="3000"/>
          </a:p>
        </p:txBody>
      </p:sp>
      <p:sp>
        <p:nvSpPr>
          <p:cNvPr id="120" name="Google Shape;120;p17"/>
          <p:cNvSpPr/>
          <p:nvPr/>
        </p:nvSpPr>
        <p:spPr>
          <a:xfrm>
            <a:off x="7432750" y="1387721"/>
            <a:ext cx="913200" cy="926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Z</a:t>
            </a:r>
            <a:endParaRPr sz="3000"/>
          </a:p>
        </p:txBody>
      </p:sp>
      <p:sp>
        <p:nvSpPr>
          <p:cNvPr id="118" name="Google Shape;118;p17"/>
          <p:cNvSpPr/>
          <p:nvPr/>
        </p:nvSpPr>
        <p:spPr>
          <a:xfrm>
            <a:off x="7432750" y="3017025"/>
            <a:ext cx="913200" cy="926700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 dirty="0"/>
              <a:t>X</a:t>
            </a:r>
            <a:endParaRPr sz="3000" dirty="0"/>
          </a:p>
        </p:txBody>
      </p:sp>
      <p:sp>
        <p:nvSpPr>
          <p:cNvPr id="121" name="Google Shape;121;p17"/>
          <p:cNvSpPr/>
          <p:nvPr/>
        </p:nvSpPr>
        <p:spPr>
          <a:xfrm>
            <a:off x="7432750" y="4391525"/>
            <a:ext cx="913200" cy="926700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D</a:t>
            </a:r>
            <a:endParaRPr sz="3000"/>
          </a:p>
        </p:txBody>
      </p:sp>
      <p:sp>
        <p:nvSpPr>
          <p:cNvPr id="122" name="Google Shape;122;p17"/>
          <p:cNvSpPr/>
          <p:nvPr/>
        </p:nvSpPr>
        <p:spPr>
          <a:xfrm>
            <a:off x="5987025" y="4391525"/>
            <a:ext cx="913200" cy="9267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D</a:t>
            </a:r>
            <a:endParaRPr sz="3000"/>
          </a:p>
        </p:txBody>
      </p:sp>
      <p:cxnSp>
        <p:nvCxnSpPr>
          <p:cNvPr id="123" name="Google Shape;123;p17"/>
          <p:cNvCxnSpPr>
            <a:stCxn id="118" idx="2"/>
            <a:endCxn id="121" idx="0"/>
          </p:cNvCxnSpPr>
          <p:nvPr/>
        </p:nvCxnSpPr>
        <p:spPr>
          <a:xfrm>
            <a:off x="7889350" y="3943725"/>
            <a:ext cx="0" cy="447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7"/>
          <p:cNvCxnSpPr>
            <a:stCxn id="119" idx="4"/>
          </p:cNvCxnSpPr>
          <p:nvPr/>
        </p:nvCxnSpPr>
        <p:spPr>
          <a:xfrm>
            <a:off x="6443625" y="3943725"/>
            <a:ext cx="0" cy="447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7"/>
          <p:cNvSpPr txBox="1"/>
          <p:nvPr/>
        </p:nvSpPr>
        <p:spPr>
          <a:xfrm>
            <a:off x="7648900" y="3009386"/>
            <a:ext cx="480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000"/>
              <a:t>~</a:t>
            </a:r>
            <a:endParaRPr sz="3000" dirty="0"/>
          </a:p>
        </p:txBody>
      </p:sp>
      <p:sp>
        <p:nvSpPr>
          <p:cNvPr id="126" name="Google Shape;126;p17"/>
          <p:cNvSpPr txBox="1"/>
          <p:nvPr/>
        </p:nvSpPr>
        <p:spPr>
          <a:xfrm>
            <a:off x="7986700" y="2411622"/>
            <a:ext cx="4365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solidFill>
                  <a:schemeClr val="dk1"/>
                </a:solidFill>
              </a:rPr>
              <a:t>G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000" y="2106101"/>
            <a:ext cx="266700" cy="27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554" y="2726335"/>
            <a:ext cx="276225" cy="25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555" y="3270252"/>
            <a:ext cx="276225" cy="25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7259" y="3270252"/>
            <a:ext cx="304800" cy="25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6462" y="3212312"/>
            <a:ext cx="304800" cy="3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6112042" y="5560875"/>
            <a:ext cx="2850083" cy="48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/>
              <a:t>[</a:t>
            </a:r>
            <a:r>
              <a:rPr lang="en" dirty="0" err="1"/>
              <a:t>Goodfellow</a:t>
            </a:r>
            <a:r>
              <a:rPr lang="en" dirty="0"/>
              <a:t> et al., 2014]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20063" y="4360546"/>
            <a:ext cx="5049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" sz="2400" dirty="0">
                <a:solidFill>
                  <a:srgbClr val="990000"/>
                </a:solidFill>
              </a:rPr>
              <a:t>Instability in training, mode collapse, no tractable measure of performance</a:t>
            </a:r>
          </a:p>
        </p:txBody>
      </p:sp>
    </p:spTree>
    <p:extLst>
      <p:ext uri="{BB962C8B-B14F-4D97-AF65-F5344CB8AC3E}">
        <p14:creationId xmlns:p14="http://schemas.microsoft.com/office/powerpoint/2010/main" val="29911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Tips and Tricks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82957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DNNs that form the conditional probability between random variables consist of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/>
              <a:t>deterministic layers with 400 hidden units using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/>
              <a:t>the </a:t>
            </a:r>
            <a:r>
              <a:rPr lang="en-US" sz="2400" b="1" dirty="0" err="1"/>
              <a:t>Maxout</a:t>
            </a:r>
            <a:r>
              <a:rPr lang="en-US" sz="2400" b="1" dirty="0"/>
              <a:t> non-linearity on windows of 4 variables 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b="1" dirty="0"/>
          </a:p>
          <a:p>
            <a:r>
              <a:rPr lang="en-US" sz="2400" b="1" dirty="0"/>
              <a:t>We use mini-batches of 100 data points and </a:t>
            </a:r>
            <a:r>
              <a:rPr lang="en-US" sz="2400" b="1" dirty="0" err="1"/>
              <a:t>RMSprop</a:t>
            </a:r>
            <a:r>
              <a:rPr lang="en-US" sz="2400" b="1" dirty="0"/>
              <a:t> optimization (with learning rate = 10</a:t>
            </a:r>
            <a:r>
              <a:rPr lang="en-US" sz="2400" b="1" baseline="30000" dirty="0"/>
              <a:t>-5</a:t>
            </a:r>
            <a:r>
              <a:rPr lang="en-US" sz="2400" b="1" dirty="0"/>
              <a:t> and momentum = 0.9) </a:t>
            </a:r>
          </a:p>
        </p:txBody>
      </p:sp>
    </p:spTree>
    <p:extLst>
      <p:ext uri="{BB962C8B-B14F-4D97-AF65-F5344CB8AC3E}">
        <p14:creationId xmlns:p14="http://schemas.microsoft.com/office/powerpoint/2010/main" val="30620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Experiments</a:t>
            </a:r>
            <a:endParaRPr lang="ru-RU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210"/>
            <a:ext cx="15367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Experiments</a:t>
            </a:r>
            <a:endParaRPr lang="ru-RU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210"/>
            <a:ext cx="1536700" cy="462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68" y="1097348"/>
            <a:ext cx="3993931" cy="54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Experiments</a:t>
            </a:r>
            <a:r>
              <a:rPr lang="ru-RU" sz="3200" b="1" dirty="0" smtClean="0"/>
              <a:t> (</a:t>
            </a:r>
            <a:r>
              <a:rPr lang="en-US" sz="3200" b="1" dirty="0" smtClean="0"/>
              <a:t>modeling of distributions)</a:t>
            </a:r>
            <a:endParaRPr lang="ru-RU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210"/>
            <a:ext cx="1536700" cy="462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68" y="1097348"/>
            <a:ext cx="3993931" cy="5430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478" y="1143986"/>
            <a:ext cx="3867844" cy="5293492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169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Experiments (VI to approximate posterior based on NF)</a:t>
            </a:r>
            <a:endParaRPr lang="ru-RU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387"/>
            <a:ext cx="9144000" cy="38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>
            <a:noAutofit/>
          </a:bodyPr>
          <a:lstStyle/>
          <a:p>
            <a:r>
              <a:rPr lang="en-US" sz="2800" b="1" dirty="0"/>
              <a:t>MNIST </a:t>
            </a:r>
            <a:r>
              <a:rPr lang="en-US" sz="2800" b="1" dirty="0" smtClean="0"/>
              <a:t>(</a:t>
            </a:r>
            <a:r>
              <a:rPr lang="en-US" sz="2800" b="1" dirty="0"/>
              <a:t>VI to approximate posterior based on NF)</a:t>
            </a:r>
            <a:endParaRPr lang="ru-RU" sz="28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6677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We trained different DLGMs with 40 latent variables for 500,000 parameter updates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6598"/>
            <a:ext cx="9144000" cy="35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MNIST</a:t>
            </a:r>
            <a:endParaRPr lang="ru-RU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38" y="866736"/>
            <a:ext cx="7274500" cy="599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1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Outline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86636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Generative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VI revisited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Deep Latent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Normalizing Flows (</a:t>
            </a:r>
            <a:r>
              <a:rPr lang="en-US" sz="2400" dirty="0" err="1" smtClean="0"/>
              <a:t>Rezende</a:t>
            </a:r>
            <a:r>
              <a:rPr lang="en-US" sz="2400" dirty="0" smtClean="0"/>
              <a:t>, ICML 2015)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Inference with Normalizing Flows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</a:rPr>
              <a:t>Tractable Architectures for Normalizing </a:t>
            </a:r>
            <a:r>
              <a:rPr lang="en-US" sz="2400" b="1" dirty="0">
                <a:solidFill>
                  <a:srgbClr val="FF0000"/>
                </a:solidFill>
              </a:rPr>
              <a:t>Flows </a:t>
            </a:r>
            <a:r>
              <a:rPr lang="en-US" sz="2400" b="1" dirty="0" smtClean="0">
                <a:solidFill>
                  <a:srgbClr val="FF0000"/>
                </a:solidFill>
              </a:rPr>
              <a:t>(</a:t>
            </a:r>
            <a:r>
              <a:rPr lang="en-US" sz="2400" b="1" dirty="0" err="1" smtClean="0">
                <a:solidFill>
                  <a:srgbClr val="FF0000"/>
                </a:solidFill>
              </a:rPr>
              <a:t>Dinh</a:t>
            </a:r>
            <a:r>
              <a:rPr lang="en-US" sz="2400" b="1" dirty="0" smtClean="0">
                <a:solidFill>
                  <a:srgbClr val="FF0000"/>
                </a:solidFill>
              </a:rPr>
              <a:t>, ICLR 2017)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Theoretical Concepts: Infinitesimal Flows</a:t>
            </a:r>
            <a:endParaRPr lang="en-US" sz="2400" dirty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529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/>
          <p:nvPr/>
        </p:nvSpPr>
        <p:spPr>
          <a:xfrm>
            <a:off x="776226" y="4550401"/>
            <a:ext cx="745675" cy="734375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x</a:t>
            </a:r>
            <a:r>
              <a:rPr lang="en" sz="1000"/>
              <a:t>1</a:t>
            </a:r>
            <a:endParaRPr sz="1000"/>
          </a:p>
        </p:txBody>
      </p:sp>
      <p:sp>
        <p:nvSpPr>
          <p:cNvPr id="314" name="Google Shape;314;p31"/>
          <p:cNvSpPr/>
          <p:nvPr/>
        </p:nvSpPr>
        <p:spPr>
          <a:xfrm>
            <a:off x="2267576" y="4550401"/>
            <a:ext cx="745675" cy="734375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x</a:t>
            </a:r>
            <a:r>
              <a:rPr lang="en" sz="1000"/>
              <a:t>2</a:t>
            </a:r>
            <a:endParaRPr sz="1000"/>
          </a:p>
        </p:txBody>
      </p:sp>
      <p:sp>
        <p:nvSpPr>
          <p:cNvPr id="315" name="Google Shape;315;p31"/>
          <p:cNvSpPr/>
          <p:nvPr/>
        </p:nvSpPr>
        <p:spPr>
          <a:xfrm>
            <a:off x="951363" y="3629575"/>
            <a:ext cx="395400" cy="37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=</a:t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776226" y="2347276"/>
            <a:ext cx="745675" cy="734375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y</a:t>
            </a:r>
            <a:r>
              <a:rPr lang="en" sz="1000"/>
              <a:t>1</a:t>
            </a:r>
            <a:endParaRPr sz="1000"/>
          </a:p>
        </p:txBody>
      </p:sp>
      <p:sp>
        <p:nvSpPr>
          <p:cNvPr id="317" name="Google Shape;317;p31"/>
          <p:cNvSpPr/>
          <p:nvPr/>
        </p:nvSpPr>
        <p:spPr>
          <a:xfrm>
            <a:off x="2267576" y="2347276"/>
            <a:ext cx="745675" cy="734375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y</a:t>
            </a:r>
            <a:r>
              <a:rPr lang="en" sz="1000"/>
              <a:t>2</a:t>
            </a:r>
            <a:endParaRPr sz="1000"/>
          </a:p>
        </p:txBody>
      </p:sp>
      <p:cxnSp>
        <p:nvCxnSpPr>
          <p:cNvPr id="318" name="Google Shape;318;p31"/>
          <p:cNvCxnSpPr>
            <a:stCxn id="313" idx="0"/>
            <a:endCxn id="315" idx="4"/>
          </p:cNvCxnSpPr>
          <p:nvPr/>
        </p:nvCxnSpPr>
        <p:spPr>
          <a:xfrm rot="10800000">
            <a:off x="1149063" y="4002600"/>
            <a:ext cx="0" cy="5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31"/>
          <p:cNvCxnSpPr>
            <a:stCxn id="315" idx="0"/>
            <a:endCxn id="316" idx="2"/>
          </p:cNvCxnSpPr>
          <p:nvPr/>
        </p:nvCxnSpPr>
        <p:spPr>
          <a:xfrm rot="10800000">
            <a:off x="1149063" y="3081775"/>
            <a:ext cx="0" cy="5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0" name="Google Shape;320;p31"/>
          <p:cNvSpPr/>
          <p:nvPr/>
        </p:nvSpPr>
        <p:spPr>
          <a:xfrm>
            <a:off x="2442713" y="3971350"/>
            <a:ext cx="395400" cy="37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+</a:t>
            </a: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2442713" y="3287800"/>
            <a:ext cx="395400" cy="37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x</a:t>
            </a: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1697038" y="3730200"/>
            <a:ext cx="395400" cy="37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1697038" y="4398850"/>
            <a:ext cx="395400" cy="37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t</a:t>
            </a:r>
            <a:endParaRPr/>
          </a:p>
        </p:txBody>
      </p:sp>
      <p:cxnSp>
        <p:nvCxnSpPr>
          <p:cNvPr id="324" name="Google Shape;324;p31"/>
          <p:cNvCxnSpPr>
            <a:stCxn id="313" idx="3"/>
            <a:endCxn id="323" idx="3"/>
          </p:cNvCxnSpPr>
          <p:nvPr/>
        </p:nvCxnSpPr>
        <p:spPr>
          <a:xfrm rot="10800000" flipH="1">
            <a:off x="1521900" y="4717188"/>
            <a:ext cx="233100" cy="20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31"/>
          <p:cNvCxnSpPr>
            <a:stCxn id="323" idx="7"/>
            <a:endCxn id="320" idx="2"/>
          </p:cNvCxnSpPr>
          <p:nvPr/>
        </p:nvCxnSpPr>
        <p:spPr>
          <a:xfrm rot="10800000" flipH="1">
            <a:off x="2034533" y="4157660"/>
            <a:ext cx="408300" cy="29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31"/>
          <p:cNvCxnSpPr>
            <a:stCxn id="313" idx="0"/>
            <a:endCxn id="322" idx="3"/>
          </p:cNvCxnSpPr>
          <p:nvPr/>
        </p:nvCxnSpPr>
        <p:spPr>
          <a:xfrm rot="10800000" flipH="1">
            <a:off x="1149063" y="4048500"/>
            <a:ext cx="606000" cy="501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31"/>
          <p:cNvCxnSpPr>
            <a:stCxn id="322" idx="7"/>
            <a:endCxn id="321" idx="2"/>
          </p:cNvCxnSpPr>
          <p:nvPr/>
        </p:nvCxnSpPr>
        <p:spPr>
          <a:xfrm rot="10800000" flipH="1">
            <a:off x="2034533" y="3474310"/>
            <a:ext cx="408300" cy="31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31"/>
          <p:cNvCxnSpPr>
            <a:stCxn id="320" idx="0"/>
            <a:endCxn id="321" idx="4"/>
          </p:cNvCxnSpPr>
          <p:nvPr/>
        </p:nvCxnSpPr>
        <p:spPr>
          <a:xfrm rot="10800000">
            <a:off x="2640413" y="3660850"/>
            <a:ext cx="0" cy="31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31"/>
          <p:cNvCxnSpPr>
            <a:endCxn id="320" idx="4"/>
          </p:cNvCxnSpPr>
          <p:nvPr/>
        </p:nvCxnSpPr>
        <p:spPr>
          <a:xfrm rot="10800000">
            <a:off x="2640413" y="4344250"/>
            <a:ext cx="0" cy="20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31"/>
          <p:cNvCxnSpPr>
            <a:stCxn id="321" idx="0"/>
            <a:endCxn id="317" idx="2"/>
          </p:cNvCxnSpPr>
          <p:nvPr/>
        </p:nvCxnSpPr>
        <p:spPr>
          <a:xfrm rot="10800000">
            <a:off x="2640413" y="3081700"/>
            <a:ext cx="0" cy="20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" name="Google Shape;331;p31"/>
          <p:cNvSpPr txBox="1"/>
          <p:nvPr/>
        </p:nvSpPr>
        <p:spPr>
          <a:xfrm>
            <a:off x="1630450" y="3688200"/>
            <a:ext cx="528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s</a:t>
            </a:r>
            <a:endParaRPr/>
          </a:p>
        </p:txBody>
      </p:sp>
      <p:sp>
        <p:nvSpPr>
          <p:cNvPr id="332" name="Google Shape;332;p31"/>
          <p:cNvSpPr/>
          <p:nvPr/>
        </p:nvSpPr>
        <p:spPr>
          <a:xfrm>
            <a:off x="3580500" y="2497875"/>
            <a:ext cx="5197200" cy="349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3" name="Google Shape;333;p31"/>
          <p:cNvSpPr/>
          <p:nvPr/>
        </p:nvSpPr>
        <p:spPr>
          <a:xfrm rot="5400000">
            <a:off x="4686175" y="896875"/>
            <a:ext cx="295500" cy="255300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34" name="Google Shape;3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675" y="1606351"/>
            <a:ext cx="528600" cy="41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/>
          <p:nvPr/>
        </p:nvSpPr>
        <p:spPr>
          <a:xfrm rot="5400000">
            <a:off x="7408050" y="896875"/>
            <a:ext cx="295500" cy="255300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500" y="1609901"/>
            <a:ext cx="528600" cy="41212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Coupling Layer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8563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>
            <a:spLocks noGrp="1"/>
          </p:cNvSpPr>
          <p:nvPr>
            <p:ph type="body" idx="1"/>
          </p:nvPr>
        </p:nvSpPr>
        <p:spPr>
          <a:xfrm>
            <a:off x="3525750" y="2009725"/>
            <a:ext cx="53067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sz="2400"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Y</a:t>
            </a:r>
            <a:r>
              <a:rPr lang="en" sz="1400">
                <a:solidFill>
                  <a:srgbClr val="FFFFFF"/>
                </a:solidFill>
              </a:rPr>
              <a:t>1</a:t>
            </a:r>
            <a:r>
              <a:rPr lang="en" sz="2400">
                <a:solidFill>
                  <a:srgbClr val="FFFFFF"/>
                </a:solidFill>
              </a:rPr>
              <a:t> = X</a:t>
            </a:r>
            <a:r>
              <a:rPr lang="en" sz="1400">
                <a:solidFill>
                  <a:srgbClr val="FFFFFF"/>
                </a:solidFill>
              </a:rPr>
              <a:t>1</a:t>
            </a:r>
            <a:endParaRPr sz="1400"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Y</a:t>
            </a:r>
            <a:r>
              <a:rPr lang="en" sz="1400">
                <a:solidFill>
                  <a:srgbClr val="FFFFFF"/>
                </a:solidFill>
              </a:rPr>
              <a:t>2</a:t>
            </a:r>
            <a:r>
              <a:rPr lang="en" sz="2400">
                <a:solidFill>
                  <a:srgbClr val="FFFFFF"/>
                </a:solidFill>
              </a:rPr>
              <a:t> = </a:t>
            </a:r>
            <a:r>
              <a:rPr lang="en" sz="3000">
                <a:solidFill>
                  <a:srgbClr val="FFFFFF"/>
                </a:solidFill>
              </a:rPr>
              <a:t>(</a:t>
            </a:r>
            <a:r>
              <a:rPr lang="en" sz="2400">
                <a:solidFill>
                  <a:srgbClr val="FFFFFF"/>
                </a:solidFill>
              </a:rPr>
              <a:t>X</a:t>
            </a:r>
            <a:r>
              <a:rPr lang="en" sz="1400">
                <a:solidFill>
                  <a:srgbClr val="FFFFFF"/>
                </a:solidFill>
              </a:rPr>
              <a:t>2</a:t>
            </a:r>
            <a:r>
              <a:rPr lang="en" sz="2400">
                <a:solidFill>
                  <a:srgbClr val="FFFFFF"/>
                </a:solidFill>
              </a:rPr>
              <a:t> + t(X</a:t>
            </a:r>
            <a:r>
              <a:rPr lang="en" sz="1400">
                <a:solidFill>
                  <a:srgbClr val="FFFFFF"/>
                </a:solidFill>
              </a:rPr>
              <a:t>1</a:t>
            </a:r>
            <a:r>
              <a:rPr lang="en" sz="2400">
                <a:solidFill>
                  <a:srgbClr val="FFFFFF"/>
                </a:solidFill>
              </a:rPr>
              <a:t>)</a:t>
            </a:r>
            <a:r>
              <a:rPr lang="en" sz="3000">
                <a:solidFill>
                  <a:srgbClr val="FFFFFF"/>
                </a:solidFill>
              </a:rPr>
              <a:t>)</a:t>
            </a:r>
            <a:r>
              <a:rPr lang="en" sz="2400">
                <a:solidFill>
                  <a:srgbClr val="FFFFFF"/>
                </a:solidFill>
              </a:rPr>
              <a:t> * exp</a:t>
            </a:r>
            <a:r>
              <a:rPr lang="en" sz="3000">
                <a:solidFill>
                  <a:srgbClr val="FFFFFF"/>
                </a:solidFill>
              </a:rPr>
              <a:t>(</a:t>
            </a:r>
            <a:r>
              <a:rPr lang="en" sz="2400">
                <a:solidFill>
                  <a:srgbClr val="FFFFFF"/>
                </a:solidFill>
              </a:rPr>
              <a:t>s(X</a:t>
            </a:r>
            <a:r>
              <a:rPr lang="en" sz="1400">
                <a:solidFill>
                  <a:srgbClr val="FFFFFF"/>
                </a:solidFill>
              </a:rPr>
              <a:t>1</a:t>
            </a:r>
            <a:r>
              <a:rPr lang="en" sz="2400">
                <a:solidFill>
                  <a:srgbClr val="FFFFFF"/>
                </a:solidFill>
              </a:rPr>
              <a:t>)</a:t>
            </a:r>
            <a:r>
              <a:rPr lang="en" sz="3000">
                <a:solidFill>
                  <a:srgbClr val="FFFFFF"/>
                </a:solidFill>
              </a:rPr>
              <a:t>)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43" name="Google Shape;343;p32"/>
          <p:cNvSpPr/>
          <p:nvPr/>
        </p:nvSpPr>
        <p:spPr>
          <a:xfrm>
            <a:off x="776226" y="4550401"/>
            <a:ext cx="745675" cy="734375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x</a:t>
            </a:r>
            <a:r>
              <a:rPr lang="en" sz="1000"/>
              <a:t>1</a:t>
            </a:r>
            <a:endParaRPr sz="1000"/>
          </a:p>
        </p:txBody>
      </p:sp>
      <p:sp>
        <p:nvSpPr>
          <p:cNvPr id="344" name="Google Shape;344;p32"/>
          <p:cNvSpPr/>
          <p:nvPr/>
        </p:nvSpPr>
        <p:spPr>
          <a:xfrm>
            <a:off x="2267576" y="4550401"/>
            <a:ext cx="745675" cy="734375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x</a:t>
            </a:r>
            <a:r>
              <a:rPr lang="en" sz="1000"/>
              <a:t>2</a:t>
            </a:r>
            <a:endParaRPr sz="1000"/>
          </a:p>
        </p:txBody>
      </p:sp>
      <p:sp>
        <p:nvSpPr>
          <p:cNvPr id="345" name="Google Shape;345;p32"/>
          <p:cNvSpPr/>
          <p:nvPr/>
        </p:nvSpPr>
        <p:spPr>
          <a:xfrm>
            <a:off x="951363" y="3629575"/>
            <a:ext cx="395400" cy="37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=</a:t>
            </a:r>
            <a:endParaRPr/>
          </a:p>
        </p:txBody>
      </p:sp>
      <p:sp>
        <p:nvSpPr>
          <p:cNvPr id="346" name="Google Shape;346;p32"/>
          <p:cNvSpPr/>
          <p:nvPr/>
        </p:nvSpPr>
        <p:spPr>
          <a:xfrm>
            <a:off x="776226" y="2347276"/>
            <a:ext cx="745675" cy="734375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y</a:t>
            </a:r>
            <a:r>
              <a:rPr lang="en" sz="1000"/>
              <a:t>1</a:t>
            </a:r>
            <a:endParaRPr sz="1000"/>
          </a:p>
        </p:txBody>
      </p:sp>
      <p:sp>
        <p:nvSpPr>
          <p:cNvPr id="347" name="Google Shape;347;p32"/>
          <p:cNvSpPr/>
          <p:nvPr/>
        </p:nvSpPr>
        <p:spPr>
          <a:xfrm>
            <a:off x="2267576" y="2347276"/>
            <a:ext cx="745675" cy="734375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y</a:t>
            </a:r>
            <a:r>
              <a:rPr lang="en" sz="1000"/>
              <a:t>2</a:t>
            </a:r>
            <a:endParaRPr sz="1000"/>
          </a:p>
        </p:txBody>
      </p:sp>
      <p:cxnSp>
        <p:nvCxnSpPr>
          <p:cNvPr id="348" name="Google Shape;348;p32"/>
          <p:cNvCxnSpPr>
            <a:stCxn id="343" idx="0"/>
            <a:endCxn id="345" idx="4"/>
          </p:cNvCxnSpPr>
          <p:nvPr/>
        </p:nvCxnSpPr>
        <p:spPr>
          <a:xfrm rot="10800000">
            <a:off x="1149063" y="4002600"/>
            <a:ext cx="0" cy="5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32"/>
          <p:cNvCxnSpPr>
            <a:stCxn id="345" idx="0"/>
            <a:endCxn id="346" idx="2"/>
          </p:cNvCxnSpPr>
          <p:nvPr/>
        </p:nvCxnSpPr>
        <p:spPr>
          <a:xfrm rot="10800000">
            <a:off x="1149063" y="3081775"/>
            <a:ext cx="0" cy="5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0" name="Google Shape;350;p32"/>
          <p:cNvSpPr/>
          <p:nvPr/>
        </p:nvSpPr>
        <p:spPr>
          <a:xfrm>
            <a:off x="2442713" y="3971350"/>
            <a:ext cx="395400" cy="37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+</a:t>
            </a: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2442713" y="3287800"/>
            <a:ext cx="395400" cy="37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x</a:t>
            </a: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1697038" y="3730200"/>
            <a:ext cx="395400" cy="37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1697038" y="4398850"/>
            <a:ext cx="395400" cy="37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t</a:t>
            </a:r>
            <a:endParaRPr/>
          </a:p>
        </p:txBody>
      </p:sp>
      <p:cxnSp>
        <p:nvCxnSpPr>
          <p:cNvPr id="354" name="Google Shape;354;p32"/>
          <p:cNvCxnSpPr>
            <a:stCxn id="343" idx="3"/>
            <a:endCxn id="353" idx="3"/>
          </p:cNvCxnSpPr>
          <p:nvPr/>
        </p:nvCxnSpPr>
        <p:spPr>
          <a:xfrm rot="10800000" flipH="1">
            <a:off x="1521900" y="4717188"/>
            <a:ext cx="233100" cy="20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2"/>
          <p:cNvCxnSpPr>
            <a:stCxn id="353" idx="7"/>
            <a:endCxn id="350" idx="2"/>
          </p:cNvCxnSpPr>
          <p:nvPr/>
        </p:nvCxnSpPr>
        <p:spPr>
          <a:xfrm rot="10800000" flipH="1">
            <a:off x="2034533" y="4157660"/>
            <a:ext cx="408300" cy="29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32"/>
          <p:cNvCxnSpPr>
            <a:stCxn id="343" idx="0"/>
            <a:endCxn id="352" idx="3"/>
          </p:cNvCxnSpPr>
          <p:nvPr/>
        </p:nvCxnSpPr>
        <p:spPr>
          <a:xfrm rot="10800000" flipH="1">
            <a:off x="1149063" y="4048500"/>
            <a:ext cx="606000" cy="501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32"/>
          <p:cNvCxnSpPr>
            <a:stCxn id="352" idx="7"/>
            <a:endCxn id="351" idx="2"/>
          </p:cNvCxnSpPr>
          <p:nvPr/>
        </p:nvCxnSpPr>
        <p:spPr>
          <a:xfrm rot="10800000" flipH="1">
            <a:off x="2034533" y="3474310"/>
            <a:ext cx="408300" cy="31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32"/>
          <p:cNvCxnSpPr>
            <a:stCxn id="350" idx="0"/>
            <a:endCxn id="351" idx="4"/>
          </p:cNvCxnSpPr>
          <p:nvPr/>
        </p:nvCxnSpPr>
        <p:spPr>
          <a:xfrm rot="10800000">
            <a:off x="2640413" y="3660850"/>
            <a:ext cx="0" cy="31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32"/>
          <p:cNvCxnSpPr>
            <a:endCxn id="350" idx="4"/>
          </p:cNvCxnSpPr>
          <p:nvPr/>
        </p:nvCxnSpPr>
        <p:spPr>
          <a:xfrm rot="10800000">
            <a:off x="2640413" y="4344250"/>
            <a:ext cx="0" cy="20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32"/>
          <p:cNvCxnSpPr>
            <a:stCxn id="351" idx="0"/>
            <a:endCxn id="347" idx="2"/>
          </p:cNvCxnSpPr>
          <p:nvPr/>
        </p:nvCxnSpPr>
        <p:spPr>
          <a:xfrm rot="10800000">
            <a:off x="2640413" y="3081700"/>
            <a:ext cx="0" cy="20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Google Shape;361;p32"/>
          <p:cNvSpPr txBox="1"/>
          <p:nvPr/>
        </p:nvSpPr>
        <p:spPr>
          <a:xfrm>
            <a:off x="1630450" y="3688200"/>
            <a:ext cx="528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s</a:t>
            </a:r>
            <a:endParaRPr/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400" y="3906852"/>
            <a:ext cx="5488696" cy="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788" y="3514150"/>
            <a:ext cx="1406473" cy="3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/>
          <p:nvPr/>
        </p:nvSpPr>
        <p:spPr>
          <a:xfrm>
            <a:off x="3580500" y="2497875"/>
            <a:ext cx="5197200" cy="349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5" name="Google Shape;365;p32"/>
          <p:cNvSpPr/>
          <p:nvPr/>
        </p:nvSpPr>
        <p:spPr>
          <a:xfrm rot="5400000">
            <a:off x="4686175" y="896875"/>
            <a:ext cx="295500" cy="255300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675" y="1606351"/>
            <a:ext cx="528600" cy="41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2"/>
          <p:cNvSpPr/>
          <p:nvPr/>
        </p:nvSpPr>
        <p:spPr>
          <a:xfrm rot="5400000">
            <a:off x="7408050" y="896875"/>
            <a:ext cx="295500" cy="255300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68" name="Google Shape;36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1500" y="1609901"/>
            <a:ext cx="528600" cy="41212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Coupling Layer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918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311700" y="1783228"/>
            <a:ext cx="45900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Probability decomposition:</a:t>
            </a:r>
            <a:endParaRPr sz="2400" dirty="0"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	p(x</a:t>
            </a:r>
            <a:r>
              <a:rPr lang="en" sz="1400" dirty="0">
                <a:solidFill>
                  <a:srgbClr val="FFFFFF"/>
                </a:solidFill>
              </a:rPr>
              <a:t>1</a:t>
            </a:r>
            <a:r>
              <a:rPr lang="en" sz="2400" dirty="0">
                <a:solidFill>
                  <a:srgbClr val="FFFFFF"/>
                </a:solidFill>
              </a:rPr>
              <a:t>, x</a:t>
            </a:r>
            <a:r>
              <a:rPr lang="en" sz="1400" dirty="0">
                <a:solidFill>
                  <a:srgbClr val="FFFFFF"/>
                </a:solidFill>
              </a:rPr>
              <a:t>2</a:t>
            </a:r>
            <a:r>
              <a:rPr lang="en" sz="2400" dirty="0">
                <a:solidFill>
                  <a:srgbClr val="FFFFFF"/>
                </a:solidFill>
              </a:rPr>
              <a:t>, x</a:t>
            </a:r>
            <a:r>
              <a:rPr lang="en" sz="1400" dirty="0">
                <a:solidFill>
                  <a:srgbClr val="FFFFFF"/>
                </a:solidFill>
              </a:rPr>
              <a:t>3</a:t>
            </a:r>
            <a:r>
              <a:rPr lang="en" sz="2400" dirty="0">
                <a:solidFill>
                  <a:srgbClr val="FFFFFF"/>
                </a:solidFill>
              </a:rPr>
              <a:t>, …)</a:t>
            </a:r>
            <a:endParaRPr sz="2400" dirty="0">
              <a:solidFill>
                <a:srgbClr val="FFFFFF"/>
              </a:solidFill>
            </a:endParaRPr>
          </a:p>
          <a:p>
            <a:pPr marL="0" indent="457200">
              <a:spcBef>
                <a:spcPts val="160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= p(x</a:t>
            </a:r>
            <a:r>
              <a:rPr lang="en" sz="1400" dirty="0">
                <a:solidFill>
                  <a:srgbClr val="FFFFFF"/>
                </a:solidFill>
              </a:rPr>
              <a:t>1</a:t>
            </a:r>
            <a:r>
              <a:rPr lang="en" sz="2400" dirty="0">
                <a:solidFill>
                  <a:srgbClr val="FFFFFF"/>
                </a:solidFill>
              </a:rPr>
              <a:t>)p(x</a:t>
            </a:r>
            <a:r>
              <a:rPr lang="en" sz="1400" dirty="0">
                <a:solidFill>
                  <a:srgbClr val="FFFFFF"/>
                </a:solidFill>
              </a:rPr>
              <a:t>2 </a:t>
            </a:r>
            <a:r>
              <a:rPr lang="en" sz="2400" dirty="0">
                <a:solidFill>
                  <a:srgbClr val="FFFFFF"/>
                </a:solidFill>
              </a:rPr>
              <a:t>| x</a:t>
            </a:r>
            <a:r>
              <a:rPr lang="en" sz="1400" dirty="0">
                <a:solidFill>
                  <a:srgbClr val="FFFFFF"/>
                </a:solidFill>
              </a:rPr>
              <a:t>1</a:t>
            </a:r>
            <a:r>
              <a:rPr lang="en" sz="2400" dirty="0">
                <a:solidFill>
                  <a:srgbClr val="FFFFFF"/>
                </a:solidFill>
              </a:rPr>
              <a:t>)p(x</a:t>
            </a:r>
            <a:r>
              <a:rPr lang="en" sz="1400" dirty="0">
                <a:solidFill>
                  <a:srgbClr val="FFFFFF"/>
                </a:solidFill>
              </a:rPr>
              <a:t>3 </a:t>
            </a:r>
            <a:r>
              <a:rPr lang="en" sz="2400" dirty="0">
                <a:solidFill>
                  <a:srgbClr val="FFFFFF"/>
                </a:solidFill>
              </a:rPr>
              <a:t>| x</a:t>
            </a:r>
            <a:r>
              <a:rPr lang="en" sz="1400" dirty="0">
                <a:solidFill>
                  <a:srgbClr val="FFFFFF"/>
                </a:solidFill>
              </a:rPr>
              <a:t>1</a:t>
            </a:r>
            <a:r>
              <a:rPr lang="en" sz="2400" dirty="0">
                <a:solidFill>
                  <a:srgbClr val="FFFFFF"/>
                </a:solidFill>
              </a:rPr>
              <a:t>, x</a:t>
            </a:r>
            <a:r>
              <a:rPr lang="en" sz="1400" dirty="0">
                <a:solidFill>
                  <a:srgbClr val="FFFFFF"/>
                </a:solidFill>
              </a:rPr>
              <a:t>3</a:t>
            </a:r>
            <a:r>
              <a:rPr lang="en" sz="2400" dirty="0">
                <a:solidFill>
                  <a:srgbClr val="FFFFFF"/>
                </a:solidFill>
              </a:rPr>
              <a:t>) …</a:t>
            </a:r>
            <a:endParaRPr sz="2400" dirty="0"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" sz="2400" dirty="0">
                <a:solidFill>
                  <a:srgbClr val="990000"/>
                </a:solidFill>
              </a:rPr>
              <a:t/>
            </a:r>
            <a:br>
              <a:rPr lang="en" sz="2400" dirty="0">
                <a:solidFill>
                  <a:srgbClr val="990000"/>
                </a:solidFill>
              </a:rPr>
            </a:br>
            <a:endParaRPr sz="2400" dirty="0">
              <a:solidFill>
                <a:srgbClr val="990000"/>
              </a:solidFill>
            </a:endParaRPr>
          </a:p>
        </p:txBody>
      </p:sp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311700" y="29672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b="1" dirty="0" smtClean="0"/>
              <a:t>Auto-Regressive Models</a:t>
            </a:r>
            <a:endParaRPr b="1" dirty="0"/>
          </a:p>
        </p:txBody>
      </p:sp>
      <p:sp>
        <p:nvSpPr>
          <p:cNvPr id="139" name="Google Shape;139;p18"/>
          <p:cNvSpPr/>
          <p:nvPr/>
        </p:nvSpPr>
        <p:spPr>
          <a:xfrm>
            <a:off x="6571737" y="4039347"/>
            <a:ext cx="913200" cy="926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X</a:t>
            </a:r>
            <a:r>
              <a:rPr lang="en"/>
              <a:t>2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5126012" y="4039347"/>
            <a:ext cx="913200" cy="926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X</a:t>
            </a:r>
            <a:r>
              <a:rPr lang="en"/>
              <a:t>1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8017462" y="4039347"/>
            <a:ext cx="913200" cy="926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X</a:t>
            </a:r>
            <a:r>
              <a:rPr lang="en"/>
              <a:t>3</a:t>
            </a:r>
            <a:endParaRPr/>
          </a:p>
        </p:txBody>
      </p:sp>
      <p:cxnSp>
        <p:nvCxnSpPr>
          <p:cNvPr id="142" name="Google Shape;142;p18"/>
          <p:cNvCxnSpPr>
            <a:stCxn id="140" idx="6"/>
            <a:endCxn id="139" idx="2"/>
          </p:cNvCxnSpPr>
          <p:nvPr/>
        </p:nvCxnSpPr>
        <p:spPr>
          <a:xfrm>
            <a:off x="6039212" y="4502697"/>
            <a:ext cx="532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18"/>
          <p:cNvCxnSpPr>
            <a:stCxn id="139" idx="6"/>
            <a:endCxn id="141" idx="2"/>
          </p:cNvCxnSpPr>
          <p:nvPr/>
        </p:nvCxnSpPr>
        <p:spPr>
          <a:xfrm>
            <a:off x="7484937" y="4502697"/>
            <a:ext cx="532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18"/>
          <p:cNvCxnSpPr>
            <a:stCxn id="140" idx="0"/>
            <a:endCxn id="141" idx="0"/>
          </p:cNvCxnSpPr>
          <p:nvPr/>
        </p:nvCxnSpPr>
        <p:spPr>
          <a:xfrm rot="-5400000" flipH="1">
            <a:off x="7028012" y="2593947"/>
            <a:ext cx="600" cy="2891400"/>
          </a:xfrm>
          <a:prstGeom prst="curvedConnector3">
            <a:avLst>
              <a:gd name="adj1" fmla="val -13362083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62" y="2281566"/>
            <a:ext cx="2476798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86971"/>
            <a:ext cx="5072249" cy="3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572126" y="5560875"/>
            <a:ext cx="7389999" cy="335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/>
              <a:t>[Frey,1998] [</a:t>
            </a:r>
            <a:r>
              <a:rPr lang="en" dirty="0" err="1"/>
              <a:t>Larochelle</a:t>
            </a:r>
            <a:r>
              <a:rPr lang="en" dirty="0"/>
              <a:t> and Murray, 2011] [</a:t>
            </a:r>
            <a:r>
              <a:rPr lang="en" dirty="0" err="1"/>
              <a:t>Germain</a:t>
            </a:r>
            <a:r>
              <a:rPr lang="en" dirty="0"/>
              <a:t>, 2015] [Oord, 2016]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287750" y="402717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" sz="2400" dirty="0">
                <a:solidFill>
                  <a:srgbClr val="990000"/>
                </a:solidFill>
              </a:rPr>
              <a:t>No global latent space and</a:t>
            </a:r>
            <a:br>
              <a:rPr lang="en" sz="2400" dirty="0">
                <a:solidFill>
                  <a:srgbClr val="990000"/>
                </a:solidFill>
              </a:rPr>
            </a:br>
            <a:r>
              <a:rPr lang="en" sz="2400" dirty="0">
                <a:solidFill>
                  <a:srgbClr val="990000"/>
                </a:solidFill>
              </a:rPr>
              <a:t>sequential sampling </a:t>
            </a:r>
          </a:p>
        </p:txBody>
      </p:sp>
    </p:spTree>
    <p:extLst>
      <p:ext uri="{BB962C8B-B14F-4D97-AF65-F5344CB8AC3E}">
        <p14:creationId xmlns:p14="http://schemas.microsoft.com/office/powerpoint/2010/main" val="241864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25" y="2515059"/>
            <a:ext cx="4115425" cy="3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25" y="1941027"/>
            <a:ext cx="1053750" cy="2793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Properties of the Coupling Layer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7968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25" y="2306957"/>
            <a:ext cx="4115425" cy="3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25" y="1826243"/>
            <a:ext cx="1053750" cy="27938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4"/>
          <p:cNvSpPr txBox="1"/>
          <p:nvPr/>
        </p:nvSpPr>
        <p:spPr>
          <a:xfrm>
            <a:off x="235500" y="2369250"/>
            <a:ext cx="3000000" cy="21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81000">
              <a:lnSpc>
                <a:spcPct val="115000"/>
              </a:lnSpc>
              <a:buClr>
                <a:schemeClr val="dk2"/>
              </a:buClr>
              <a:buSzPts val="2400"/>
              <a:buChar char="●"/>
            </a:pPr>
            <a:r>
              <a:rPr lang="en" sz="2400" b="1" dirty="0">
                <a:solidFill>
                  <a:srgbClr val="38761D"/>
                </a:solidFill>
              </a:rPr>
              <a:t>Easy, stable, inverse</a:t>
            </a:r>
            <a:endParaRPr b="1" dirty="0"/>
          </a:p>
        </p:txBody>
      </p:sp>
      <p:sp>
        <p:nvSpPr>
          <p:cNvPr id="7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Properties of the Coupling Layer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8673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150" y="2854401"/>
            <a:ext cx="1309500" cy="34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25" y="2241352"/>
            <a:ext cx="4115425" cy="3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25" y="1826243"/>
            <a:ext cx="1053750" cy="27938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 txBox="1"/>
          <p:nvPr/>
        </p:nvSpPr>
        <p:spPr>
          <a:xfrm>
            <a:off x="235500" y="2369250"/>
            <a:ext cx="3000000" cy="21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81000">
              <a:lnSpc>
                <a:spcPct val="115000"/>
              </a:lnSpc>
              <a:buClr>
                <a:schemeClr val="dk2"/>
              </a:buClr>
              <a:buSzPts val="2400"/>
              <a:buChar char="●"/>
            </a:pPr>
            <a:r>
              <a:rPr lang="en" sz="2400" b="1" dirty="0">
                <a:solidFill>
                  <a:srgbClr val="38761D"/>
                </a:solidFill>
              </a:rPr>
              <a:t>Easy, stable, inverse</a:t>
            </a:r>
            <a:endParaRPr b="1" dirty="0"/>
          </a:p>
        </p:txBody>
      </p:sp>
      <p:sp>
        <p:nvSpPr>
          <p:cNvPr id="8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Properties of the Coupling Layer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53064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150" y="2854401"/>
            <a:ext cx="1309500" cy="34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250" y="3382175"/>
            <a:ext cx="4943476" cy="4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25" y="2247460"/>
            <a:ext cx="4115425" cy="3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225" y="1826243"/>
            <a:ext cx="1053750" cy="27938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 txBox="1"/>
          <p:nvPr/>
        </p:nvSpPr>
        <p:spPr>
          <a:xfrm>
            <a:off x="235500" y="2369250"/>
            <a:ext cx="3000000" cy="21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81000">
              <a:lnSpc>
                <a:spcPct val="115000"/>
              </a:lnSpc>
              <a:buClr>
                <a:schemeClr val="dk2"/>
              </a:buClr>
              <a:buSzPts val="2400"/>
              <a:buChar char="●"/>
            </a:pPr>
            <a:r>
              <a:rPr lang="en" sz="2400" b="1" dirty="0">
                <a:solidFill>
                  <a:srgbClr val="38761D"/>
                </a:solidFill>
              </a:rPr>
              <a:t>Easy, stable, inverse</a:t>
            </a:r>
            <a:endParaRPr b="1" dirty="0"/>
          </a:p>
        </p:txBody>
      </p:sp>
      <p:sp>
        <p:nvSpPr>
          <p:cNvPr id="9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Properties of the Coupling Layer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9696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150" y="2854401"/>
            <a:ext cx="1309500" cy="34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51" y="2236682"/>
            <a:ext cx="4115425" cy="3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25" y="1826243"/>
            <a:ext cx="1053750" cy="27938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7"/>
          <p:cNvSpPr txBox="1"/>
          <p:nvPr/>
        </p:nvSpPr>
        <p:spPr>
          <a:xfrm>
            <a:off x="235500" y="2369250"/>
            <a:ext cx="3000000" cy="21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81000">
              <a:lnSpc>
                <a:spcPct val="115000"/>
              </a:lnSpc>
              <a:buClr>
                <a:schemeClr val="dk2"/>
              </a:buClr>
              <a:buSzPts val="2400"/>
              <a:buChar char="●"/>
            </a:pPr>
            <a:r>
              <a:rPr lang="en" sz="2400" b="1" dirty="0">
                <a:solidFill>
                  <a:srgbClr val="38761D"/>
                </a:solidFill>
              </a:rPr>
              <a:t>Easy, stable, inverse</a:t>
            </a:r>
            <a:endParaRPr b="1" dirty="0"/>
          </a:p>
        </p:txBody>
      </p:sp>
      <p:pic>
        <p:nvPicPr>
          <p:cNvPr id="412" name="Google Shape;4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6251" y="3382176"/>
            <a:ext cx="4768413" cy="4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Properties of the Coupling Layer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7673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body" idx="1"/>
          </p:nvPr>
        </p:nvSpPr>
        <p:spPr>
          <a:xfrm>
            <a:off x="235500" y="3533725"/>
            <a:ext cx="3577500" cy="226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1400" b="1" dirty="0">
              <a:solidFill>
                <a:srgbClr val="000000"/>
              </a:solidFill>
            </a:endParaRPr>
          </a:p>
          <a:p>
            <a:pPr indent="-381000">
              <a:buSzPts val="2400"/>
            </a:pPr>
            <a:r>
              <a:rPr lang="en" sz="2400" b="1" dirty="0">
                <a:solidFill>
                  <a:srgbClr val="38761D"/>
                </a:solidFill>
              </a:rPr>
              <a:t>Tractable Jacobian determinant</a:t>
            </a:r>
            <a:endParaRPr b="1" dirty="0"/>
          </a:p>
        </p:txBody>
      </p:sp>
      <p:pic>
        <p:nvPicPr>
          <p:cNvPr id="419" name="Google Shape;4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150" y="2854401"/>
            <a:ext cx="1309500" cy="34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25" y="2250339"/>
            <a:ext cx="4115425" cy="3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25" y="1826243"/>
            <a:ext cx="1053750" cy="27938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8"/>
          <p:cNvSpPr txBox="1"/>
          <p:nvPr/>
        </p:nvSpPr>
        <p:spPr>
          <a:xfrm>
            <a:off x="235500" y="2369250"/>
            <a:ext cx="3000000" cy="21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81000">
              <a:lnSpc>
                <a:spcPct val="115000"/>
              </a:lnSpc>
              <a:buClr>
                <a:schemeClr val="dk2"/>
              </a:buClr>
              <a:buSzPts val="2400"/>
              <a:buChar char="●"/>
            </a:pPr>
            <a:r>
              <a:rPr lang="en" sz="2400" b="1" dirty="0">
                <a:solidFill>
                  <a:srgbClr val="38761D"/>
                </a:solidFill>
              </a:rPr>
              <a:t>Easy, stable, inverse</a:t>
            </a:r>
            <a:endParaRPr b="1" dirty="0"/>
          </a:p>
        </p:txBody>
      </p:sp>
      <p:pic>
        <p:nvPicPr>
          <p:cNvPr id="423" name="Google Shape;42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6251" y="3382176"/>
            <a:ext cx="4768413" cy="4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Properties of the Coupling Layer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6003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>
            <a:spLocks noGrp="1"/>
          </p:cNvSpPr>
          <p:nvPr>
            <p:ph type="body" idx="1"/>
          </p:nvPr>
        </p:nvSpPr>
        <p:spPr>
          <a:xfrm>
            <a:off x="235500" y="3533725"/>
            <a:ext cx="3577500" cy="226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1400" b="1" dirty="0">
              <a:solidFill>
                <a:srgbClr val="000000"/>
              </a:solidFill>
            </a:endParaRPr>
          </a:p>
          <a:p>
            <a:pPr indent="-381000">
              <a:buSzPts val="2400"/>
            </a:pPr>
            <a:r>
              <a:rPr lang="en" sz="2400" b="1" dirty="0">
                <a:solidFill>
                  <a:srgbClr val="38761D"/>
                </a:solidFill>
              </a:rPr>
              <a:t>Tractable Jacobian determinant</a:t>
            </a:r>
            <a:endParaRPr b="1" dirty="0"/>
          </a:p>
        </p:txBody>
      </p:sp>
      <p:pic>
        <p:nvPicPr>
          <p:cNvPr id="430" name="Google Shape;4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539" y="4393425"/>
            <a:ext cx="4115431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150" y="2854401"/>
            <a:ext cx="1309500" cy="34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25" y="2296491"/>
            <a:ext cx="4115425" cy="3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225" y="1826243"/>
            <a:ext cx="1053750" cy="27938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 txBox="1"/>
          <p:nvPr/>
        </p:nvSpPr>
        <p:spPr>
          <a:xfrm>
            <a:off x="235500" y="2369250"/>
            <a:ext cx="3000000" cy="21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81000">
              <a:lnSpc>
                <a:spcPct val="115000"/>
              </a:lnSpc>
              <a:buClr>
                <a:schemeClr val="dk2"/>
              </a:buClr>
              <a:buSzPts val="2400"/>
              <a:buChar char="●"/>
            </a:pPr>
            <a:r>
              <a:rPr lang="en" sz="2400" b="1" dirty="0">
                <a:solidFill>
                  <a:srgbClr val="38761D"/>
                </a:solidFill>
              </a:rPr>
              <a:t>Easy, stable, inverse</a:t>
            </a:r>
            <a:endParaRPr b="1" dirty="0"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6251" y="3382176"/>
            <a:ext cx="4768413" cy="4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Properties of the Coupling Layer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6584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>
            <a:spLocks noGrp="1"/>
          </p:cNvSpPr>
          <p:nvPr>
            <p:ph type="body" idx="1"/>
          </p:nvPr>
        </p:nvSpPr>
        <p:spPr>
          <a:xfrm>
            <a:off x="235500" y="3533725"/>
            <a:ext cx="3577500" cy="226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1400" b="1" dirty="0">
              <a:solidFill>
                <a:srgbClr val="000000"/>
              </a:solidFill>
            </a:endParaRPr>
          </a:p>
          <a:p>
            <a:pPr indent="-381000">
              <a:buSzPts val="2400"/>
            </a:pPr>
            <a:r>
              <a:rPr lang="en" sz="2400" b="1" dirty="0">
                <a:solidFill>
                  <a:srgbClr val="38761D"/>
                </a:solidFill>
              </a:rPr>
              <a:t>Tractable Jacobian determinant</a:t>
            </a:r>
            <a:endParaRPr b="1" dirty="0"/>
          </a:p>
        </p:txBody>
      </p:sp>
      <p:sp>
        <p:nvSpPr>
          <p:cNvPr id="442" name="Google Shape;442;p40"/>
          <p:cNvSpPr txBox="1"/>
          <p:nvPr/>
        </p:nvSpPr>
        <p:spPr>
          <a:xfrm>
            <a:off x="3438724" y="5420375"/>
            <a:ext cx="17745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38761D"/>
                </a:solidFill>
              </a:rPr>
              <a:t>Triangular</a:t>
            </a:r>
            <a:r>
              <a:rPr lang="en" b="1" dirty="0">
                <a:solidFill>
                  <a:srgbClr val="FFFFFF"/>
                </a:solidFill>
              </a:rPr>
              <a:t> --&gt;</a:t>
            </a:r>
            <a:r>
              <a:rPr lang="en" b="1" dirty="0">
                <a:solidFill>
                  <a:srgbClr val="38761D"/>
                </a:solidFill>
              </a:rPr>
              <a:t> </a:t>
            </a:r>
            <a:r>
              <a:rPr lang="en" b="1" dirty="0" smtClean="0">
                <a:solidFill>
                  <a:srgbClr val="38761D"/>
                </a:solidFill>
              </a:rPr>
              <a:t>easy</a:t>
            </a:r>
            <a:r>
              <a:rPr lang="en-US" b="1" dirty="0" smtClean="0">
                <a:solidFill>
                  <a:srgbClr val="38761D"/>
                </a:solidFill>
              </a:rPr>
              <a:t> to calculate</a:t>
            </a:r>
            <a:endParaRPr b="1" dirty="0">
              <a:solidFill>
                <a:srgbClr val="38761D"/>
              </a:solidFill>
            </a:endParaRPr>
          </a:p>
        </p:txBody>
      </p:sp>
      <p:cxnSp>
        <p:nvCxnSpPr>
          <p:cNvPr id="443" name="Google Shape;443;p40"/>
          <p:cNvCxnSpPr/>
          <p:nvPr/>
        </p:nvCxnSpPr>
        <p:spPr>
          <a:xfrm rot="10800000" flipH="1">
            <a:off x="4558475" y="5420375"/>
            <a:ext cx="1309500" cy="36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4" name="Google Shape;4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539" y="4393425"/>
            <a:ext cx="4115431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150" y="2854401"/>
            <a:ext cx="1309500" cy="34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25" y="2244738"/>
            <a:ext cx="4115425" cy="3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225" y="1826243"/>
            <a:ext cx="1053750" cy="27938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0"/>
          <p:cNvSpPr txBox="1"/>
          <p:nvPr/>
        </p:nvSpPr>
        <p:spPr>
          <a:xfrm>
            <a:off x="235500" y="2369250"/>
            <a:ext cx="3000000" cy="21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81000">
              <a:lnSpc>
                <a:spcPct val="115000"/>
              </a:lnSpc>
              <a:buClr>
                <a:schemeClr val="dk2"/>
              </a:buClr>
              <a:buSzPts val="2400"/>
              <a:buChar char="●"/>
            </a:pPr>
            <a:r>
              <a:rPr lang="en" sz="2400" b="1" dirty="0">
                <a:solidFill>
                  <a:srgbClr val="38761D"/>
                </a:solidFill>
              </a:rPr>
              <a:t>Easy, stable, inverse</a:t>
            </a:r>
            <a:endParaRPr b="1" dirty="0"/>
          </a:p>
        </p:txBody>
      </p:sp>
      <p:pic>
        <p:nvPicPr>
          <p:cNvPr id="450" name="Google Shape;45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6251" y="3382176"/>
            <a:ext cx="4768413" cy="4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Properties of the Coupling Layer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223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General Case</a:t>
            </a:r>
            <a:endParaRPr lang="ru-RU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18" y="1374420"/>
            <a:ext cx="5606053" cy="11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3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General Case: Inverse</a:t>
            </a:r>
            <a:endParaRPr lang="ru-RU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18" y="1374420"/>
            <a:ext cx="5606053" cy="1124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0" y="2960254"/>
            <a:ext cx="6038199" cy="1030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853" y="4287463"/>
            <a:ext cx="5765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8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Outline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9" y="1109415"/>
            <a:ext cx="84684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Generative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</a:rPr>
              <a:t>VI revisited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Deep Latent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Normalizing Flows (</a:t>
            </a:r>
            <a:r>
              <a:rPr lang="en-US" sz="2400" dirty="0" err="1" smtClean="0"/>
              <a:t>Rezende</a:t>
            </a:r>
            <a:r>
              <a:rPr lang="en-US" sz="2400" dirty="0" smtClean="0"/>
              <a:t>, ICML 2015)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Inference with Normalizing Flows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Tractable Architectures for Normalizing </a:t>
            </a:r>
            <a:r>
              <a:rPr lang="en-US" sz="2400" dirty="0"/>
              <a:t>Flows </a:t>
            </a:r>
            <a:r>
              <a:rPr lang="en-US" sz="2400" dirty="0" smtClean="0"/>
              <a:t>(</a:t>
            </a:r>
            <a:r>
              <a:rPr lang="en-US" sz="2400" dirty="0" err="1" smtClean="0"/>
              <a:t>Dinh</a:t>
            </a:r>
            <a:r>
              <a:rPr lang="en-US" sz="2400" dirty="0" smtClean="0"/>
              <a:t>, ICLR 2017)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Theoretical Concepts: Infinitesimal Flows</a:t>
            </a:r>
            <a:endParaRPr lang="en-US" sz="2400" dirty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0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General Case: Determinant</a:t>
            </a:r>
            <a:endParaRPr lang="ru-RU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18" y="1374420"/>
            <a:ext cx="5606053" cy="1124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2736850"/>
            <a:ext cx="4533900" cy="138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318" y="4121150"/>
            <a:ext cx="5613400" cy="1206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4544" y="5702346"/>
            <a:ext cx="76561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11111"/>
                </a:solidFill>
                <a:latin typeface="+mj-lt"/>
              </a:rPr>
              <a:t>So far, the affine coupling layer looks perfect for constructing a normalizing flow :)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47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smtClean="0"/>
              <a:t>Masked </a:t>
            </a:r>
            <a:r>
              <a:rPr lang="en-US" b="1" dirty="0" smtClean="0"/>
              <a:t>Convolution</a:t>
            </a:r>
            <a:endParaRPr lang="ru-RU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2711379"/>
            <a:ext cx="8928100" cy="3797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38" y="1273996"/>
            <a:ext cx="6942324" cy="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0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BF261A51-8162-0A47-B9F4-2B1AACD57D2F}"/>
              </a:ext>
            </a:extLst>
          </p:cNvPr>
          <p:cNvSpPr/>
          <p:nvPr/>
        </p:nvSpPr>
        <p:spPr>
          <a:xfrm>
            <a:off x="568411" y="1905506"/>
            <a:ext cx="79701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NimbusRomNo9L"/>
              </a:rPr>
              <a:t>Although coupling layers can be powerful, their forward transformation leaves some components unchanged</a:t>
            </a:r>
          </a:p>
          <a:p>
            <a:endParaRPr lang="en-GB" sz="2400" b="1" dirty="0">
              <a:latin typeface="NimbusRomNo9L"/>
            </a:endParaRPr>
          </a:p>
          <a:p>
            <a:r>
              <a:rPr lang="en-GB" sz="2400" b="1" dirty="0">
                <a:latin typeface="NimbusRomNo9L"/>
              </a:rPr>
              <a:t>This difficulty can be overcome by composing coupling layers in an alternating pattern </a:t>
            </a:r>
          </a:p>
          <a:p>
            <a:endParaRPr lang="en-GB" sz="2400" b="1" dirty="0">
              <a:latin typeface="NimbusRomNo9L"/>
            </a:endParaRPr>
          </a:p>
          <a:p>
            <a:r>
              <a:rPr lang="en-GB" sz="2400" b="1" dirty="0">
                <a:latin typeface="NimbusRomNo9L"/>
              </a:rPr>
              <a:t>The components that are left unchanged in one coupling layer are updated in the next </a:t>
            </a:r>
            <a:endParaRPr lang="en-GB" sz="2400" b="1" dirty="0"/>
          </a:p>
        </p:txBody>
      </p:sp>
      <p:sp>
        <p:nvSpPr>
          <p:cNvPr id="5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Combining Coupling Layers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053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Combining Coupling Layers</a:t>
            </a:r>
            <a:endParaRPr lang="ru-RU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357"/>
            <a:ext cx="9144000" cy="47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Combining Coupling Layers</a:t>
            </a:r>
            <a:endParaRPr lang="ru-RU" b="1" dirty="0"/>
          </a:p>
        </p:txBody>
      </p:sp>
      <p:sp>
        <p:nvSpPr>
          <p:cNvPr id="4" name="Rectangle 3"/>
          <p:cNvSpPr/>
          <p:nvPr/>
        </p:nvSpPr>
        <p:spPr>
          <a:xfrm>
            <a:off x="549666" y="1318535"/>
            <a:ext cx="6683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The Jacobian determinant of the resulting function remains tractable, relying on the fact that</a:t>
            </a:r>
            <a:br>
              <a:rPr lang="en-US" b="1" dirty="0">
                <a:latin typeface="+mj-lt"/>
              </a:rPr>
            </a:br>
            <a:endParaRPr lang="en-US" b="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89" y="2241865"/>
            <a:ext cx="6647522" cy="15910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9666" y="4433075"/>
            <a:ext cx="5686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latin typeface="+mj-lt"/>
              </a:rPr>
              <a:t>Similarly, its inverse can be computed easily as</a:t>
            </a:r>
            <a:br>
              <a:rPr lang="en-US" b="1" smtClean="0">
                <a:latin typeface="+mj-lt"/>
              </a:rPr>
            </a:br>
            <a:endParaRPr lang="en-US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319" y="5079406"/>
            <a:ext cx="3975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7"/>
          <p:cNvSpPr txBox="1">
            <a:spLocks noGrp="1"/>
          </p:cNvSpPr>
          <p:nvPr>
            <p:ph type="body" idx="1"/>
          </p:nvPr>
        </p:nvSpPr>
        <p:spPr>
          <a:xfrm>
            <a:off x="304613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896" name="Google Shape;8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00" y="2009725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650" y="200972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57"/>
          <p:cNvSpPr txBox="1"/>
          <p:nvPr/>
        </p:nvSpPr>
        <p:spPr>
          <a:xfrm>
            <a:off x="2004000" y="5480975"/>
            <a:ext cx="1167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/>
              <a:t>DRAW</a:t>
            </a:r>
            <a:endParaRPr b="1"/>
          </a:p>
        </p:txBody>
      </p:sp>
      <p:sp>
        <p:nvSpPr>
          <p:cNvPr id="899" name="Google Shape;899;p57"/>
          <p:cNvSpPr txBox="1"/>
          <p:nvPr/>
        </p:nvSpPr>
        <p:spPr>
          <a:xfrm>
            <a:off x="5639650" y="5480975"/>
            <a:ext cx="16764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/>
              <a:t>Real NVP</a:t>
            </a:r>
            <a:endParaRPr b="1"/>
          </a:p>
        </p:txBody>
      </p:sp>
      <p:sp>
        <p:nvSpPr>
          <p:cNvPr id="8" name="Название 1"/>
          <p:cNvSpPr txBox="1">
            <a:spLocks/>
          </p:cNvSpPr>
          <p:nvPr/>
        </p:nvSpPr>
        <p:spPr>
          <a:xfrm>
            <a:off x="330627" y="45899"/>
            <a:ext cx="8229600" cy="8668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b="1" dirty="0" smtClean="0"/>
              <a:t>Qualitative results (CIFAR-10)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758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8"/>
          <p:cNvSpPr txBox="1">
            <a:spLocks noGrp="1"/>
          </p:cNvSpPr>
          <p:nvPr>
            <p:ph type="body" idx="1"/>
          </p:nvPr>
        </p:nvSpPr>
        <p:spPr>
          <a:xfrm>
            <a:off x="304613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906" name="Google Shape;9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650" y="200972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58"/>
          <p:cNvSpPr txBox="1"/>
          <p:nvPr/>
        </p:nvSpPr>
        <p:spPr>
          <a:xfrm>
            <a:off x="5639650" y="5480975"/>
            <a:ext cx="16764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/>
              <a:t>Real NVP</a:t>
            </a:r>
            <a:endParaRPr b="1"/>
          </a:p>
        </p:txBody>
      </p:sp>
      <p:sp>
        <p:nvSpPr>
          <p:cNvPr id="908" name="Google Shape;908;p58"/>
          <p:cNvSpPr txBox="1"/>
          <p:nvPr/>
        </p:nvSpPr>
        <p:spPr>
          <a:xfrm>
            <a:off x="1146750" y="5480975"/>
            <a:ext cx="28821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/>
              <a:t>Convolutional DRAW</a:t>
            </a:r>
            <a:endParaRPr b="1"/>
          </a:p>
        </p:txBody>
      </p:sp>
      <p:pic>
        <p:nvPicPr>
          <p:cNvPr id="909" name="Google Shape;90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600" y="200972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Название 1"/>
          <p:cNvSpPr txBox="1">
            <a:spLocks/>
          </p:cNvSpPr>
          <p:nvPr/>
        </p:nvSpPr>
        <p:spPr>
          <a:xfrm>
            <a:off x="330626" y="45899"/>
            <a:ext cx="8659261" cy="8668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b="1" dirty="0" smtClean="0"/>
              <a:t>Qualitative results (</a:t>
            </a:r>
            <a:r>
              <a:rPr lang="en-US" b="1" dirty="0" err="1" smtClean="0"/>
              <a:t>Imagenet</a:t>
            </a:r>
            <a:r>
              <a:rPr lang="en-US" b="1" dirty="0" smtClean="0"/>
              <a:t> 64x64)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8227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1"/>
          <p:cNvSpPr txBox="1">
            <a:spLocks noGrp="1"/>
          </p:cNvSpPr>
          <p:nvPr>
            <p:ph type="body" idx="1"/>
          </p:nvPr>
        </p:nvSpPr>
        <p:spPr>
          <a:xfrm>
            <a:off x="304613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933" name="Google Shape;933;p61"/>
          <p:cNvSpPr txBox="1"/>
          <p:nvPr/>
        </p:nvSpPr>
        <p:spPr>
          <a:xfrm>
            <a:off x="5639650" y="5480975"/>
            <a:ext cx="16764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/>
              <a:t>Imagenet</a:t>
            </a:r>
            <a:endParaRPr b="1"/>
          </a:p>
        </p:txBody>
      </p:sp>
      <p:sp>
        <p:nvSpPr>
          <p:cNvPr id="934" name="Google Shape;934;p61"/>
          <p:cNvSpPr txBox="1"/>
          <p:nvPr/>
        </p:nvSpPr>
        <p:spPr>
          <a:xfrm>
            <a:off x="1146750" y="5480975"/>
            <a:ext cx="28821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/>
              <a:t>LSUN (bedroom)</a:t>
            </a:r>
            <a:endParaRPr b="1"/>
          </a:p>
        </p:txBody>
      </p:sp>
      <p:pic>
        <p:nvPicPr>
          <p:cNvPr id="935" name="Google Shape;9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650" y="2049825"/>
            <a:ext cx="3376300" cy="33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600" y="200972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азвание 1"/>
          <p:cNvSpPr txBox="1">
            <a:spLocks/>
          </p:cNvSpPr>
          <p:nvPr/>
        </p:nvSpPr>
        <p:spPr>
          <a:xfrm>
            <a:off x="330627" y="45899"/>
            <a:ext cx="8229600" cy="8668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b="1" dirty="0" smtClean="0"/>
              <a:t>Qualitative results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9671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2"/>
          <p:cNvSpPr txBox="1">
            <a:spLocks noGrp="1"/>
          </p:cNvSpPr>
          <p:nvPr>
            <p:ph type="body" idx="1"/>
          </p:nvPr>
        </p:nvSpPr>
        <p:spPr>
          <a:xfrm>
            <a:off x="304613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43" name="Google Shape;943;p62"/>
          <p:cNvPicPr preferRelativeResize="0"/>
          <p:nvPr/>
        </p:nvPicPr>
        <p:blipFill rotWithShape="1">
          <a:blip r:embed="rId3">
            <a:alphaModFix/>
          </a:blip>
          <a:srcRect l="39925" t="39921"/>
          <a:stretch/>
        </p:blipFill>
        <p:spPr>
          <a:xfrm>
            <a:off x="4769650" y="200972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62"/>
          <p:cNvSpPr txBox="1"/>
          <p:nvPr/>
        </p:nvSpPr>
        <p:spPr>
          <a:xfrm>
            <a:off x="5639650" y="5480975"/>
            <a:ext cx="16764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/>
              <a:t>Real NVP</a:t>
            </a:r>
            <a:endParaRPr b="1"/>
          </a:p>
        </p:txBody>
      </p:sp>
      <p:sp>
        <p:nvSpPr>
          <p:cNvPr id="945" name="Google Shape;945;p62"/>
          <p:cNvSpPr txBox="1"/>
          <p:nvPr/>
        </p:nvSpPr>
        <p:spPr>
          <a:xfrm>
            <a:off x="1146750" y="5480975"/>
            <a:ext cx="28821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/>
              <a:t>Multi-scale Pixel RNN</a:t>
            </a:r>
            <a:endParaRPr b="1"/>
          </a:p>
        </p:txBody>
      </p:sp>
      <p:pic>
        <p:nvPicPr>
          <p:cNvPr id="946" name="Google Shape;946;p62"/>
          <p:cNvPicPr preferRelativeResize="0"/>
          <p:nvPr/>
        </p:nvPicPr>
        <p:blipFill rotWithShape="1">
          <a:blip r:embed="rId4">
            <a:alphaModFix/>
          </a:blip>
          <a:srcRect r="24998"/>
          <a:stretch/>
        </p:blipFill>
        <p:spPr>
          <a:xfrm>
            <a:off x="879600" y="200972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330626" y="45899"/>
            <a:ext cx="8659261" cy="8668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b="1" dirty="0" smtClean="0"/>
              <a:t>Qualitative results (</a:t>
            </a:r>
            <a:r>
              <a:rPr lang="en-US" b="1" dirty="0" err="1" smtClean="0"/>
              <a:t>Imagenet</a:t>
            </a:r>
            <a:r>
              <a:rPr lang="en-US" b="1" dirty="0" smtClean="0"/>
              <a:t> 64x64)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0297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63" descr="imnet_manifold.gif"/>
          <p:cNvPicPr preferRelativeResize="0"/>
          <p:nvPr/>
        </p:nvPicPr>
        <p:blipFill rotWithShape="1">
          <a:blip r:embed="rId3">
            <a:alphaModFix/>
          </a:blip>
          <a:srcRect t="49796"/>
          <a:stretch/>
        </p:blipFill>
        <p:spPr>
          <a:xfrm>
            <a:off x="901600" y="1832075"/>
            <a:ext cx="7326626" cy="36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63"/>
          <p:cNvSpPr txBox="1"/>
          <p:nvPr/>
        </p:nvSpPr>
        <p:spPr>
          <a:xfrm>
            <a:off x="2101025" y="5426125"/>
            <a:ext cx="49278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000" u="sng" dirty="0">
                <a:solidFill>
                  <a:schemeClr val="hlink"/>
                </a:solidFill>
                <a:hlinkClick r:id="rId4"/>
              </a:rPr>
              <a:t>http://goo.gl/yco14s</a:t>
            </a:r>
            <a:endParaRPr sz="3000" dirty="0"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330626" y="45899"/>
            <a:ext cx="8659261" cy="8668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b="1" dirty="0" smtClean="0"/>
              <a:t>Qualitative results (</a:t>
            </a:r>
            <a:r>
              <a:rPr lang="en-US" b="1" dirty="0" err="1" smtClean="0"/>
              <a:t>Imagenet</a:t>
            </a:r>
            <a:r>
              <a:rPr lang="en-US" b="1" dirty="0" smtClean="0"/>
              <a:t> 64x64)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01159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Problems of VI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9" y="1109415"/>
            <a:ext cx="80032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VI for complex problems on increasingly larger data sets</a:t>
            </a: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Limitation of VI: choice of posterior class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Even in asymptotic regime we are unable to recover the true posterior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0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64"/>
          <p:cNvPicPr preferRelativeResize="0"/>
          <p:nvPr/>
        </p:nvPicPr>
        <p:blipFill rotWithShape="1">
          <a:blip r:embed="rId3">
            <a:alphaModFix/>
          </a:blip>
          <a:srcRect t="49796"/>
          <a:stretch/>
        </p:blipFill>
        <p:spPr>
          <a:xfrm>
            <a:off x="901600" y="1832075"/>
            <a:ext cx="7326626" cy="36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64"/>
          <p:cNvSpPr txBox="1"/>
          <p:nvPr/>
        </p:nvSpPr>
        <p:spPr>
          <a:xfrm>
            <a:off x="2101025" y="5426125"/>
            <a:ext cx="49278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000" u="sng">
                <a:solidFill>
                  <a:schemeClr val="hlink"/>
                </a:solidFill>
                <a:hlinkClick r:id="rId4"/>
              </a:rPr>
              <a:t>http://goo.gl/yco14s</a:t>
            </a:r>
            <a:endParaRPr sz="3000"/>
          </a:p>
        </p:txBody>
      </p:sp>
      <p:sp>
        <p:nvSpPr>
          <p:cNvPr id="5" name="Название 1"/>
          <p:cNvSpPr txBox="1">
            <a:spLocks/>
          </p:cNvSpPr>
          <p:nvPr/>
        </p:nvSpPr>
        <p:spPr>
          <a:xfrm>
            <a:off x="330626" y="45899"/>
            <a:ext cx="8659261" cy="8668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b="1" dirty="0" smtClean="0"/>
              <a:t>Qualitative results (</a:t>
            </a:r>
            <a:r>
              <a:rPr lang="en-US" b="1" dirty="0" err="1" smtClean="0"/>
              <a:t>CelebA</a:t>
            </a:r>
            <a:r>
              <a:rPr lang="en-US" b="1" dirty="0" smtClean="0"/>
              <a:t>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26557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5"/>
          <p:cNvSpPr txBox="1">
            <a:spLocks noGrp="1"/>
          </p:cNvSpPr>
          <p:nvPr>
            <p:ph type="body" idx="1"/>
          </p:nvPr>
        </p:nvSpPr>
        <p:spPr>
          <a:xfrm>
            <a:off x="304613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967" name="Google Shape;967;p65"/>
          <p:cNvPicPr preferRelativeResize="0"/>
          <p:nvPr/>
        </p:nvPicPr>
        <p:blipFill rotWithShape="1">
          <a:blip r:embed="rId3">
            <a:alphaModFix/>
          </a:blip>
          <a:srcRect r="19704"/>
          <a:stretch/>
        </p:blipFill>
        <p:spPr>
          <a:xfrm>
            <a:off x="304614" y="2009725"/>
            <a:ext cx="274332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65"/>
          <p:cNvPicPr preferRelativeResize="0"/>
          <p:nvPr/>
        </p:nvPicPr>
        <p:blipFill rotWithShape="1">
          <a:blip r:embed="rId4">
            <a:alphaModFix/>
          </a:blip>
          <a:srcRect r="19704"/>
          <a:stretch/>
        </p:blipFill>
        <p:spPr>
          <a:xfrm>
            <a:off x="3200339" y="2009725"/>
            <a:ext cx="274332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65"/>
          <p:cNvPicPr preferRelativeResize="0"/>
          <p:nvPr/>
        </p:nvPicPr>
        <p:blipFill rotWithShape="1">
          <a:blip r:embed="rId5">
            <a:alphaModFix/>
          </a:blip>
          <a:srcRect r="19704"/>
          <a:stretch/>
        </p:blipFill>
        <p:spPr>
          <a:xfrm>
            <a:off x="6096064" y="2009725"/>
            <a:ext cx="274332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65"/>
          <p:cNvSpPr txBox="1"/>
          <p:nvPr/>
        </p:nvSpPr>
        <p:spPr>
          <a:xfrm>
            <a:off x="2101025" y="5426125"/>
            <a:ext cx="49278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000" u="sng">
                <a:solidFill>
                  <a:schemeClr val="hlink"/>
                </a:solidFill>
                <a:hlinkClick r:id="rId6"/>
              </a:rPr>
              <a:t>http://goo.gl/yco14s</a:t>
            </a:r>
            <a:endParaRPr sz="3000"/>
          </a:p>
        </p:txBody>
      </p:sp>
      <p:sp>
        <p:nvSpPr>
          <p:cNvPr id="9" name="Название 1"/>
          <p:cNvSpPr txBox="1">
            <a:spLocks/>
          </p:cNvSpPr>
          <p:nvPr/>
        </p:nvSpPr>
        <p:spPr>
          <a:xfrm>
            <a:off x="330626" y="45899"/>
            <a:ext cx="8659261" cy="8668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b="1" dirty="0" smtClean="0"/>
              <a:t>More </a:t>
            </a:r>
            <a:r>
              <a:rPr lang="en-US" b="1" dirty="0"/>
              <a:t>q</a:t>
            </a:r>
            <a:r>
              <a:rPr lang="en-US" b="1" dirty="0" smtClean="0"/>
              <a:t>ualitative results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937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Outline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86636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Generative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VI revisited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Deep Latent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Normalizing Flows (</a:t>
            </a:r>
            <a:r>
              <a:rPr lang="en-US" sz="2400" dirty="0" err="1" smtClean="0"/>
              <a:t>Rezende</a:t>
            </a:r>
            <a:r>
              <a:rPr lang="en-US" sz="2400" dirty="0" smtClean="0"/>
              <a:t>, ICML 2015)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Inference with Normalizing Flows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Tractable Architectures for Normalizing </a:t>
            </a:r>
            <a:r>
              <a:rPr lang="en-US" sz="2400" dirty="0"/>
              <a:t>Flows </a:t>
            </a:r>
            <a:r>
              <a:rPr lang="en-US" sz="2400" dirty="0" smtClean="0"/>
              <a:t>(</a:t>
            </a:r>
            <a:r>
              <a:rPr lang="en-US" sz="2400" dirty="0" err="1" smtClean="0"/>
              <a:t>Dinh</a:t>
            </a:r>
            <a:r>
              <a:rPr lang="en-US" sz="2400" dirty="0" smtClean="0"/>
              <a:t>, ICLR 2017)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</a:rPr>
              <a:t>Theoretical Concepts: Infinitesimal Flows</a:t>
            </a:r>
            <a:endParaRPr lang="en-US" sz="2400" b="1" dirty="0">
              <a:solidFill>
                <a:srgbClr val="FF0000"/>
              </a:solidFill>
            </a:endParaRP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635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“Discrete” Normalizing </a:t>
            </a:r>
            <a:r>
              <a:rPr lang="en-US" b="1" dirty="0"/>
              <a:t>Flows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836147"/>
            <a:ext cx="5096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Invertible Linear-time Transformations</a:t>
            </a:r>
            <a:endParaRPr lang="ru-RU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8" y="1373134"/>
            <a:ext cx="4876800" cy="62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8" y="2070756"/>
            <a:ext cx="7099300" cy="685800"/>
          </a:xfrm>
          <a:prstGeom prst="rect">
            <a:avLst/>
          </a:prstGeom>
        </p:spPr>
      </p:pic>
      <p:sp>
        <p:nvSpPr>
          <p:cNvPr id="13" name="Прямоугольник 9"/>
          <p:cNvSpPr/>
          <p:nvPr/>
        </p:nvSpPr>
        <p:spPr>
          <a:xfrm>
            <a:off x="480358" y="3314733"/>
            <a:ext cx="1800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Final density</a:t>
            </a:r>
            <a:endParaRPr lang="ru-RU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159"/>
          <a:stretch/>
        </p:blipFill>
        <p:spPr>
          <a:xfrm>
            <a:off x="0" y="3767403"/>
            <a:ext cx="9144000" cy="649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31307"/>
          <a:stretch/>
        </p:blipFill>
        <p:spPr>
          <a:xfrm>
            <a:off x="0" y="4318709"/>
            <a:ext cx="9144000" cy="14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9"/>
          <p:cNvSpPr/>
          <p:nvPr/>
        </p:nvSpPr>
        <p:spPr>
          <a:xfrm>
            <a:off x="467434" y="2599411"/>
            <a:ext cx="809279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Partial </a:t>
            </a:r>
            <a:r>
              <a:rPr lang="en-US" sz="2400" b="1" dirty="0"/>
              <a:t>differential equation describing how the initial density </a:t>
            </a:r>
          </a:p>
          <a:p>
            <a:endParaRPr lang="en-US" sz="2400" b="1" dirty="0"/>
          </a:p>
          <a:p>
            <a:r>
              <a:rPr lang="en-US" sz="2400" b="1" dirty="0"/>
              <a:t>		   evolves over time</a:t>
            </a: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Infinitesimal Flows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67434" y="1324892"/>
            <a:ext cx="84215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</a:t>
            </a:r>
            <a:r>
              <a:rPr lang="en-US" sz="2400" b="1" dirty="0" smtClean="0"/>
              <a:t>length (depth of the composition of transformations) </a:t>
            </a:r>
            <a:r>
              <a:rPr lang="en-US" sz="2400" b="1" dirty="0"/>
              <a:t>of the normalizing flow tends to infinity </a:t>
            </a:r>
          </a:p>
          <a:p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8" y="3651359"/>
            <a:ext cx="10414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174"/>
          <a:stretch/>
        </p:blipFill>
        <p:spPr>
          <a:xfrm>
            <a:off x="2676953" y="4668315"/>
            <a:ext cx="4028404" cy="70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3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err="1"/>
              <a:t>Langevin</a:t>
            </a:r>
            <a:r>
              <a:rPr lang="en-US" b="1" dirty="0"/>
              <a:t> Flow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1874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Langevin</a:t>
            </a:r>
            <a:r>
              <a:rPr lang="en-US" sz="2400" b="1" dirty="0"/>
              <a:t> SDE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73" y="1571080"/>
            <a:ext cx="7416800" cy="82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78" y="2483405"/>
            <a:ext cx="11049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407" y="2396580"/>
            <a:ext cx="26289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57" y="3402080"/>
            <a:ext cx="57277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57" y="4223845"/>
            <a:ext cx="46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8797"/>
          <a:stretch/>
        </p:blipFill>
        <p:spPr>
          <a:xfrm>
            <a:off x="792435" y="4892972"/>
            <a:ext cx="2559929" cy="547129"/>
          </a:xfrm>
          <a:prstGeom prst="rect">
            <a:avLst/>
          </a:prstGeom>
        </p:spPr>
      </p:pic>
      <p:sp>
        <p:nvSpPr>
          <p:cNvPr id="12" name="Прямоугольник 9"/>
          <p:cNvSpPr/>
          <p:nvPr/>
        </p:nvSpPr>
        <p:spPr>
          <a:xfrm>
            <a:off x="1698078" y="2499744"/>
            <a:ext cx="3293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is a Wiener process with</a:t>
            </a:r>
            <a:endParaRPr lang="ru-RU" sz="2400" b="1" dirty="0"/>
          </a:p>
        </p:txBody>
      </p:sp>
      <p:sp>
        <p:nvSpPr>
          <p:cNvPr id="13" name="Прямоугольник 9"/>
          <p:cNvSpPr/>
          <p:nvPr/>
        </p:nvSpPr>
        <p:spPr>
          <a:xfrm>
            <a:off x="1169057" y="4259712"/>
            <a:ext cx="25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is the drift process</a:t>
            </a:r>
            <a:endParaRPr lang="ru-RU" sz="2400" b="1" dirty="0"/>
          </a:p>
        </p:txBody>
      </p:sp>
      <p:sp>
        <p:nvSpPr>
          <p:cNvPr id="14" name="Прямоугольник 9"/>
          <p:cNvSpPr/>
          <p:nvPr/>
        </p:nvSpPr>
        <p:spPr>
          <a:xfrm>
            <a:off x="3376090" y="4892972"/>
            <a:ext cx="2980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is the diffusion matrix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055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 smtClean="0"/>
              <a:t>Kolmogorov Equation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8" y="1109415"/>
            <a:ext cx="7812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We </a:t>
            </a:r>
            <a:r>
              <a:rPr lang="en-US" sz="2400" b="1" dirty="0" smtClean="0"/>
              <a:t>transform            ~                   through </a:t>
            </a:r>
            <a:r>
              <a:rPr lang="en-US" sz="2400" b="1" dirty="0"/>
              <a:t>the </a:t>
            </a:r>
            <a:r>
              <a:rPr lang="en-US" sz="2400" b="1" dirty="0" err="1"/>
              <a:t>Langevin</a:t>
            </a:r>
            <a:r>
              <a:rPr lang="en-US" sz="2400" b="1" dirty="0"/>
              <a:t> </a:t>
            </a:r>
            <a:r>
              <a:rPr lang="en-US" sz="2400" b="1" dirty="0" smtClean="0"/>
              <a:t>flow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57" y="1020705"/>
            <a:ext cx="11557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583" y="1128655"/>
            <a:ext cx="431800" cy="393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24" y="2787025"/>
            <a:ext cx="8894975" cy="1320930"/>
          </a:xfrm>
          <a:prstGeom prst="rect">
            <a:avLst/>
          </a:prstGeom>
        </p:spPr>
      </p:pic>
      <p:sp>
        <p:nvSpPr>
          <p:cNvPr id="7" name="Прямоугольник 9"/>
          <p:cNvSpPr/>
          <p:nvPr/>
        </p:nvSpPr>
        <p:spPr>
          <a:xfrm>
            <a:off x="480358" y="1537971"/>
            <a:ext cx="7812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The density of the transformed sample evolves as (Kolmogorov equation)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2893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65180" y="-9031"/>
            <a:ext cx="8229600" cy="866856"/>
          </a:xfrm>
        </p:spPr>
        <p:txBody>
          <a:bodyPr>
            <a:noAutofit/>
          </a:bodyPr>
          <a:lstStyle/>
          <a:p>
            <a:r>
              <a:rPr lang="en-US" sz="3200" b="1" dirty="0"/>
              <a:t>Bayesian </a:t>
            </a:r>
            <a:r>
              <a:rPr lang="en-US" sz="3200" b="1" dirty="0" smtClean="0"/>
              <a:t>Inference </a:t>
            </a:r>
            <a:r>
              <a:rPr lang="en-US" sz="3200" b="1" smtClean="0"/>
              <a:t>with </a:t>
            </a:r>
            <a:r>
              <a:rPr lang="en-US" sz="3200" b="1" dirty="0" err="1" smtClean="0"/>
              <a:t>Langevin</a:t>
            </a:r>
            <a:r>
              <a:rPr lang="en-US" sz="3200" b="1" dirty="0" smtClean="0"/>
              <a:t> Flows</a:t>
            </a:r>
            <a:endParaRPr lang="ru-RU" sz="3200" b="1" dirty="0"/>
          </a:p>
        </p:txBody>
      </p:sp>
      <p:sp>
        <p:nvSpPr>
          <p:cNvPr id="16" name="Прямоугольник 9"/>
          <p:cNvSpPr/>
          <p:nvPr/>
        </p:nvSpPr>
        <p:spPr>
          <a:xfrm>
            <a:off x="136134" y="2538285"/>
            <a:ext cx="7896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1. We set                                                            , </a:t>
            </a:r>
            <a:endParaRPr lang="ru-RU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36" y="2471679"/>
            <a:ext cx="4038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082" y="2449679"/>
            <a:ext cx="3327400" cy="635000"/>
          </a:xfrm>
          <a:prstGeom prst="rect">
            <a:avLst/>
          </a:prstGeom>
        </p:spPr>
      </p:pic>
      <p:sp>
        <p:nvSpPr>
          <p:cNvPr id="11" name="Прямоугольник 9"/>
          <p:cNvSpPr/>
          <p:nvPr/>
        </p:nvSpPr>
        <p:spPr>
          <a:xfrm>
            <a:off x="2242541" y="763727"/>
            <a:ext cx="4614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</a:t>
            </a:r>
            <a:r>
              <a:rPr lang="en-US" sz="2400" b="1" dirty="0" smtClean="0"/>
              <a:t>e is </a:t>
            </a:r>
            <a:r>
              <a:rPr lang="en-US" sz="2400" b="1" dirty="0"/>
              <a:t>an </a:t>
            </a:r>
            <a:r>
              <a:rPr lang="en-US" sz="2400" b="1" dirty="0" err="1"/>
              <a:t>unnormalised</a:t>
            </a:r>
            <a:r>
              <a:rPr lang="en-US" sz="2400" b="1" dirty="0"/>
              <a:t> </a:t>
            </a:r>
            <a:r>
              <a:rPr lang="en-US" sz="2400" b="1" dirty="0" smtClean="0"/>
              <a:t>log-density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76" y="702459"/>
            <a:ext cx="990600" cy="584200"/>
          </a:xfrm>
          <a:prstGeom prst="rect">
            <a:avLst/>
          </a:prstGeom>
        </p:spPr>
      </p:pic>
      <p:sp>
        <p:nvSpPr>
          <p:cNvPr id="12" name="Прямоугольник 9"/>
          <p:cNvSpPr/>
          <p:nvPr/>
        </p:nvSpPr>
        <p:spPr>
          <a:xfrm>
            <a:off x="136134" y="3193463"/>
            <a:ext cx="3875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2. The </a:t>
            </a:r>
            <a:r>
              <a:rPr lang="en-US" sz="2400" b="1" dirty="0"/>
              <a:t>stationary solution </a:t>
            </a:r>
            <a:r>
              <a:rPr lang="en-US" sz="2400" b="1" dirty="0" smtClean="0"/>
              <a:t>for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080" y="3765477"/>
            <a:ext cx="3187700" cy="596900"/>
          </a:xfrm>
          <a:prstGeom prst="rect">
            <a:avLst/>
          </a:prstGeom>
        </p:spPr>
      </p:pic>
      <p:sp>
        <p:nvSpPr>
          <p:cNvPr id="13" name="Прямоугольник 9"/>
          <p:cNvSpPr/>
          <p:nvPr/>
        </p:nvSpPr>
        <p:spPr>
          <a:xfrm>
            <a:off x="390778" y="763727"/>
            <a:ext cx="575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Let</a:t>
            </a:r>
            <a:endParaRPr lang="en-US" sz="2400" b="1" dirty="0"/>
          </a:p>
        </p:txBody>
      </p:sp>
      <p:sp>
        <p:nvSpPr>
          <p:cNvPr id="14" name="Прямоугольник 9"/>
          <p:cNvSpPr/>
          <p:nvPr/>
        </p:nvSpPr>
        <p:spPr>
          <a:xfrm>
            <a:off x="390778" y="1903311"/>
            <a:ext cx="431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How to sample from                    ?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681" y="1836428"/>
            <a:ext cx="990600" cy="584200"/>
          </a:xfrm>
          <a:prstGeom prst="rect">
            <a:avLst/>
          </a:prstGeom>
        </p:spPr>
      </p:pic>
      <p:sp>
        <p:nvSpPr>
          <p:cNvPr id="19" name="Прямоугольник 9"/>
          <p:cNvSpPr/>
          <p:nvPr/>
        </p:nvSpPr>
        <p:spPr>
          <a:xfrm>
            <a:off x="376927" y="1312876"/>
            <a:ext cx="7910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E.g.                  is a log-posterior of</a:t>
            </a:r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76" y="1229587"/>
            <a:ext cx="990600" cy="584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28227" t="38383" r="64431" b="44334"/>
          <a:stretch/>
        </p:blipFill>
        <p:spPr>
          <a:xfrm>
            <a:off x="4790981" y="1247838"/>
            <a:ext cx="671332" cy="5476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760" y="3162152"/>
            <a:ext cx="4062713" cy="603325"/>
          </a:xfrm>
          <a:prstGeom prst="rect">
            <a:avLst/>
          </a:prstGeom>
        </p:spPr>
      </p:pic>
      <p:sp>
        <p:nvSpPr>
          <p:cNvPr id="23" name="Прямоугольник 9"/>
          <p:cNvSpPr/>
          <p:nvPr/>
        </p:nvSpPr>
        <p:spPr>
          <a:xfrm>
            <a:off x="471988" y="3872711"/>
            <a:ext cx="5090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is </a:t>
            </a:r>
            <a:r>
              <a:rPr lang="en-US" sz="2400" b="1" dirty="0"/>
              <a:t>given by the Boltzmann distribution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0179" y="4528876"/>
            <a:ext cx="90652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3. We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start from an initial                     and evolve its samples through</a:t>
            </a:r>
          </a:p>
          <a:p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Langevin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SDE </a:t>
            </a: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986" y="4406341"/>
            <a:ext cx="1079500" cy="584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71887" y="5550381"/>
            <a:ext cx="58361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The resulting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samples will be distributed as </a:t>
            </a:r>
          </a:p>
          <a:p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						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   ,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the true posterior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2665"/>
          <a:stretch/>
        </p:blipFill>
        <p:spPr>
          <a:xfrm>
            <a:off x="563249" y="6185790"/>
            <a:ext cx="3011233" cy="5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/>
      <p:bldP spid="12" grpId="0"/>
      <p:bldP spid="13" grpId="0"/>
      <p:bldP spid="14" grpId="0"/>
      <p:bldP spid="19" grpId="0"/>
      <p:bldP spid="23" grpId="0"/>
      <p:bldP spid="2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30627" y="45899"/>
            <a:ext cx="8229600" cy="866856"/>
          </a:xfrm>
        </p:spPr>
        <p:txBody>
          <a:bodyPr/>
          <a:lstStyle/>
          <a:p>
            <a:r>
              <a:rPr lang="en-US" b="1" dirty="0"/>
              <a:t>Problems of VI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0359" y="1109415"/>
            <a:ext cx="80032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VI for complex problems on increasingly larger data sets</a:t>
            </a: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Limitation of VI: choice of posterior class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Even in asymptotic regime we are unable to recover the true posterior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80359" y="3400812"/>
            <a:ext cx="80032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Richer posterior approximation -&gt; better performance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Poor posterior approximation from a limited capacity class: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Under-estimation of the variance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Biases in MAP estimates</a:t>
            </a:r>
          </a:p>
        </p:txBody>
      </p:sp>
    </p:spTree>
    <p:extLst>
      <p:ext uri="{BB962C8B-B14F-4D97-AF65-F5344CB8AC3E}">
        <p14:creationId xmlns:p14="http://schemas.microsoft.com/office/powerpoint/2010/main" val="6679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1716</Words>
  <Application>Microsoft Macintosh PowerPoint</Application>
  <PresentationFormat>On-screen Show (4:3)</PresentationFormat>
  <Paragraphs>419</Paragraphs>
  <Slides>87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Al Bayan Plain</vt:lpstr>
      <vt:lpstr>Arial</vt:lpstr>
      <vt:lpstr>Calibri</vt:lpstr>
      <vt:lpstr>Mangal</vt:lpstr>
      <vt:lpstr>NimbusRomNo9L</vt:lpstr>
      <vt:lpstr>Wingdings</vt:lpstr>
      <vt:lpstr>Тема Office</vt:lpstr>
      <vt:lpstr>Variational Inference with Normalizing Flows</vt:lpstr>
      <vt:lpstr>Outline</vt:lpstr>
      <vt:lpstr>Outline</vt:lpstr>
      <vt:lpstr>Variational Auto-Encoders</vt:lpstr>
      <vt:lpstr>Generative Adversarial Networks</vt:lpstr>
      <vt:lpstr>Auto-Regressive Models</vt:lpstr>
      <vt:lpstr>Outline</vt:lpstr>
      <vt:lpstr>Problems of VI</vt:lpstr>
      <vt:lpstr>Problems of VI</vt:lpstr>
      <vt:lpstr>ELBO</vt:lpstr>
      <vt:lpstr>Amortized Variational Inference</vt:lpstr>
      <vt:lpstr>Amortized Variational Inference</vt:lpstr>
      <vt:lpstr>Stochastic Backpropagation</vt:lpstr>
      <vt:lpstr>Stochastic Backpropagation</vt:lpstr>
      <vt:lpstr>Stochastic Backpropagation</vt:lpstr>
      <vt:lpstr>Inference Networks</vt:lpstr>
      <vt:lpstr>Inference Networks</vt:lpstr>
      <vt:lpstr>Inference Networks</vt:lpstr>
      <vt:lpstr>Outline</vt:lpstr>
      <vt:lpstr>Deep Latent Gaussian Models (DLGM)</vt:lpstr>
      <vt:lpstr>Deep Latent Gaussian Models (DLGM)</vt:lpstr>
      <vt:lpstr>Deep Latent Gaussian Models (DLGM)</vt:lpstr>
      <vt:lpstr>One-pass generative model</vt:lpstr>
      <vt:lpstr>Train via maximum likelihood</vt:lpstr>
      <vt:lpstr>Train via maximum likelihood</vt:lpstr>
      <vt:lpstr>Inference via inverse transform</vt:lpstr>
      <vt:lpstr>Inference via inverse transform</vt:lpstr>
      <vt:lpstr>Change of variable formula</vt:lpstr>
      <vt:lpstr>Change of variable formula</vt:lpstr>
      <vt:lpstr>Change of variable formula</vt:lpstr>
      <vt:lpstr>Change of variable formula</vt:lpstr>
      <vt:lpstr>Change of variable formula</vt:lpstr>
      <vt:lpstr>Outline</vt:lpstr>
      <vt:lpstr>Normalizing Flows</vt:lpstr>
      <vt:lpstr>Normalizing Flows</vt:lpstr>
      <vt:lpstr>Normalizing Flows</vt:lpstr>
      <vt:lpstr>Finite Normalizing Flows</vt:lpstr>
      <vt:lpstr>Outline</vt:lpstr>
      <vt:lpstr>Planar Flows</vt:lpstr>
      <vt:lpstr>Inference with Normalizing Flows</vt:lpstr>
      <vt:lpstr>Radial Flows</vt:lpstr>
      <vt:lpstr>Planar flows</vt:lpstr>
      <vt:lpstr>Radial flows</vt:lpstr>
      <vt:lpstr>Flow-Based Free Energy Bound </vt:lpstr>
      <vt:lpstr>Flow-Based Free Energy Bound </vt:lpstr>
      <vt:lpstr>Variational Inf. with Normalizing Flows </vt:lpstr>
      <vt:lpstr>Bayesian Inference</vt:lpstr>
      <vt:lpstr>Experiments</vt:lpstr>
      <vt:lpstr>Tips and Tricks</vt:lpstr>
      <vt:lpstr>Tips and Tricks</vt:lpstr>
      <vt:lpstr>Experiments</vt:lpstr>
      <vt:lpstr>Experiments</vt:lpstr>
      <vt:lpstr>Experiments (modeling of distributions)</vt:lpstr>
      <vt:lpstr>Experiments (VI to approximate posterior based on NF)</vt:lpstr>
      <vt:lpstr>MNIST (VI to approximate posterior based on NF)</vt:lpstr>
      <vt:lpstr>MNIST</vt:lpstr>
      <vt:lpstr>Outline</vt:lpstr>
      <vt:lpstr>Coupling Layer</vt:lpstr>
      <vt:lpstr>Coupling Layer</vt:lpstr>
      <vt:lpstr>Properties of the Coupling Layer</vt:lpstr>
      <vt:lpstr>Properties of the Coupling Layer</vt:lpstr>
      <vt:lpstr>Properties of the Coupling Layer</vt:lpstr>
      <vt:lpstr>Properties of the Coupling Layer</vt:lpstr>
      <vt:lpstr>Properties of the Coupling Layer</vt:lpstr>
      <vt:lpstr>Properties of the Coupling Layer</vt:lpstr>
      <vt:lpstr>Properties of the Coupling Layer</vt:lpstr>
      <vt:lpstr>Properties of the Coupling Layer</vt:lpstr>
      <vt:lpstr>General Case</vt:lpstr>
      <vt:lpstr>General Case: Inverse</vt:lpstr>
      <vt:lpstr>General Case: Determinant</vt:lpstr>
      <vt:lpstr>Masked Convolution</vt:lpstr>
      <vt:lpstr>Combining Coupling Layers</vt:lpstr>
      <vt:lpstr>Combining Coupling Layers</vt:lpstr>
      <vt:lpstr>Combining Coupling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“Discrete” Normalizing Flows</vt:lpstr>
      <vt:lpstr>Infinitesimal Flows</vt:lpstr>
      <vt:lpstr>Langevin Flow</vt:lpstr>
      <vt:lpstr>Kolmogorov Equation</vt:lpstr>
      <vt:lpstr>Bayesian Inference with Langevin Flows</vt:lpstr>
    </vt:vector>
  </TitlesOfParts>
  <Company>burnaevevgeny@gmail.com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Evgeny Burnaev</dc:creator>
  <cp:lastModifiedBy>Microsoft Office User</cp:lastModifiedBy>
  <cp:revision>210</cp:revision>
  <cp:lastPrinted>2018-10-15T07:04:06Z</cp:lastPrinted>
  <dcterms:created xsi:type="dcterms:W3CDTF">2017-04-05T22:07:41Z</dcterms:created>
  <dcterms:modified xsi:type="dcterms:W3CDTF">2020-10-02T09:43:14Z</dcterms:modified>
</cp:coreProperties>
</file>